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4" r:id="rId2"/>
    <p:sldId id="281" r:id="rId3"/>
    <p:sldId id="282" r:id="rId4"/>
    <p:sldId id="266" r:id="rId5"/>
    <p:sldId id="256" r:id="rId6"/>
    <p:sldId id="257" r:id="rId7"/>
    <p:sldId id="261" r:id="rId8"/>
    <p:sldId id="260" r:id="rId9"/>
    <p:sldId id="262" r:id="rId10"/>
    <p:sldId id="263" r:id="rId11"/>
    <p:sldId id="277" r:id="rId12"/>
    <p:sldId id="278" r:id="rId13"/>
    <p:sldId id="285" r:id="rId14"/>
    <p:sldId id="270" r:id="rId15"/>
    <p:sldId id="283" r:id="rId16"/>
    <p:sldId id="28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B0B"/>
    <a:srgbClr val="007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19" autoAdjust="0"/>
    <p:restoredTop sz="94660"/>
  </p:normalViewPr>
  <p:slideViewPr>
    <p:cSldViewPr snapToGrid="0">
      <p:cViewPr varScale="1">
        <p:scale>
          <a:sx n="69" d="100"/>
          <a:sy n="69" d="100"/>
        </p:scale>
        <p:origin x="984" y="44"/>
      </p:cViewPr>
      <p:guideLst>
        <p:guide orient="horz" pos="5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DC9A5E-B96F-4B78-B926-61E7845A48F4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651F8-2C50-4E4E-B16D-C95BFCDE9C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100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045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26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45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953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7772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294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01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574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165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982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673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59E6-CA79-446B-87CD-78E26E2D978F}" type="datetimeFigureOut">
              <a:rPr lang="en-GB" smtClean="0"/>
              <a:t>04/10/2023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D1718-0B06-40AD-9278-2E46B875CE3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63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kri.org/who-we-are/nerc/who-we-are/vision-and-purpose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99614" y="3487354"/>
            <a:ext cx="3144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/>
              <a:t>Grand Challenges</a:t>
            </a:r>
            <a:endParaRPr lang="en-GB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7910" y="987035"/>
            <a:ext cx="3908181" cy="1513284"/>
          </a:xfrm>
          <a:prstGeom prst="rect">
            <a:avLst/>
          </a:prstGeom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1D204422-72B7-A543-AB72-C1069AD37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456" y="4777407"/>
            <a:ext cx="6245087" cy="166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0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A840E1-22B0-404F-A2EF-8B8DC210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480" y="-1611000"/>
            <a:ext cx="7123040" cy="10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7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8B737-CB36-DA42-B8A8-050DE0348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480" y="-1611000"/>
            <a:ext cx="7123040" cy="10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8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4F871B-9B7E-B544-B220-16E0FC75E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480" y="-1611000"/>
            <a:ext cx="7123040" cy="10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5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8655" y="849860"/>
            <a:ext cx="85066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Understanding </a:t>
            </a:r>
            <a:r>
              <a:rPr lang="en-GB" sz="2000" dirty="0"/>
              <a:t>the eco-evolutionary drivers of emerging </a:t>
            </a:r>
            <a:r>
              <a:rPr lang="en-GB" sz="2000" dirty="0" smtClean="0"/>
              <a:t>antifungal </a:t>
            </a:r>
            <a:r>
              <a:rPr lang="en-GB" sz="2000" dirty="0" smtClean="0"/>
              <a:t>resistance</a:t>
            </a:r>
            <a:endParaRPr lang="en-GB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Understanding </a:t>
            </a:r>
            <a:r>
              <a:rPr lang="en-GB" sz="2000" dirty="0"/>
              <a:t>and predicting changes in mountain water </a:t>
            </a:r>
            <a:r>
              <a:rPr lang="en-GB" sz="2000" dirty="0" smtClean="0"/>
              <a:t>resources</a:t>
            </a:r>
            <a:endParaRPr lang="en-GB" sz="20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Advances </a:t>
            </a:r>
            <a:r>
              <a:rPr lang="en-GB" sz="2000" dirty="0"/>
              <a:t>in halocarbon research to ensure success of the next phase of the </a:t>
            </a:r>
            <a:r>
              <a:rPr lang="en-GB" sz="2000" dirty="0" smtClean="0"/>
              <a:t>Montreal Protocol </a:t>
            </a:r>
            <a:r>
              <a:rPr lang="en-GB" sz="2000" dirty="0"/>
              <a:t>in protecting the ozone layer and </a:t>
            </a:r>
            <a:r>
              <a:rPr lang="en-GB" sz="2000" dirty="0" smtClean="0"/>
              <a:t>climate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</a:rPr>
              <a:t>Mixing </a:t>
            </a:r>
            <a:r>
              <a:rPr lang="en-GB" sz="2000" dirty="0">
                <a:solidFill>
                  <a:prstClr val="black"/>
                </a:solidFill>
              </a:rPr>
              <a:t>of stratified shelf sea biogeochemistry by offshore renewable energy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</a:rPr>
              <a:t>Costs </a:t>
            </a:r>
            <a:r>
              <a:rPr lang="en-GB" sz="2000" dirty="0">
                <a:solidFill>
                  <a:prstClr val="black"/>
                </a:solidFill>
              </a:rPr>
              <a:t>and benefits of wildfire management tools, integrating ecological information to address rapidly changing risks in the </a:t>
            </a:r>
            <a:r>
              <a:rPr lang="en-GB" sz="2000" dirty="0" smtClean="0">
                <a:solidFill>
                  <a:prstClr val="black"/>
                </a:solidFill>
              </a:rPr>
              <a:t>UK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</a:rPr>
              <a:t>Smart </a:t>
            </a:r>
            <a:r>
              <a:rPr lang="en-GB" sz="2000" dirty="0">
                <a:solidFill>
                  <a:prstClr val="black"/>
                </a:solidFill>
              </a:rPr>
              <a:t>subsurface assessment and monitoring of urban geothermal </a:t>
            </a:r>
            <a:r>
              <a:rPr lang="en-GB" sz="2000" dirty="0" smtClean="0">
                <a:solidFill>
                  <a:prstClr val="black"/>
                </a:solidFill>
              </a:rPr>
              <a:t>resources</a:t>
            </a:r>
          </a:p>
          <a:p>
            <a:pPr marL="342900" lvl="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/>
              <a:t>Understanding </a:t>
            </a:r>
            <a:r>
              <a:rPr lang="en-GB" sz="2000" dirty="0"/>
              <a:t>microbial community dynamics across space and time</a:t>
            </a:r>
            <a:r>
              <a:rPr lang="en-GB" sz="2000" dirty="0" smtClean="0"/>
              <a:t>.</a:t>
            </a: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11706" y="172736"/>
            <a:ext cx="47205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NERC Highlight Topics 2022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607124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3909" y="718527"/>
            <a:ext cx="893618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Group A</a:t>
            </a:r>
          </a:p>
          <a:p>
            <a:r>
              <a:rPr lang="en-GB" sz="2000" dirty="0"/>
              <a:t>Katie </a:t>
            </a:r>
            <a:r>
              <a:rPr lang="en-GB" sz="2000" dirty="0" err="1"/>
              <a:t>Abson</a:t>
            </a:r>
            <a:r>
              <a:rPr lang="en-GB" sz="2000" dirty="0"/>
              <a:t>, Isaac Kwame Badu, </a:t>
            </a:r>
            <a:r>
              <a:rPr lang="en-GB" sz="2000" dirty="0" err="1"/>
              <a:t>Alys</a:t>
            </a:r>
            <a:r>
              <a:rPr lang="en-GB" sz="2000" dirty="0"/>
              <a:t> Daniels-Creasey, Jack Smith, Katherine Taylor</a:t>
            </a:r>
          </a:p>
          <a:p>
            <a:endParaRPr lang="en-GB" sz="2000" dirty="0"/>
          </a:p>
          <a:p>
            <a:r>
              <a:rPr lang="en-GB" sz="2000" b="1" dirty="0"/>
              <a:t>Group B</a:t>
            </a:r>
          </a:p>
          <a:p>
            <a:r>
              <a:rPr lang="en-GB" sz="2000" dirty="0"/>
              <a:t>Felipe Espinoza, Francesca Fehlberg, Claudia </a:t>
            </a:r>
            <a:r>
              <a:rPr lang="en-GB" sz="2000" dirty="0" err="1"/>
              <a:t>Elijas</a:t>
            </a:r>
            <a:r>
              <a:rPr lang="en-GB" sz="2000" dirty="0"/>
              <a:t> Parra, Adam Manning, Rachael Eggleston</a:t>
            </a:r>
          </a:p>
          <a:p>
            <a:endParaRPr lang="en-GB" sz="2000" dirty="0"/>
          </a:p>
          <a:p>
            <a:r>
              <a:rPr lang="en-GB" sz="2000" b="1" dirty="0"/>
              <a:t>Group C</a:t>
            </a:r>
          </a:p>
          <a:p>
            <a:r>
              <a:rPr lang="en-GB" sz="2000" dirty="0"/>
              <a:t>Gina Henderson, </a:t>
            </a:r>
            <a:r>
              <a:rPr lang="en-GB" sz="2000" dirty="0" err="1"/>
              <a:t>Behjat</a:t>
            </a:r>
            <a:r>
              <a:rPr lang="en-GB" sz="2000" dirty="0"/>
              <a:t> </a:t>
            </a:r>
            <a:r>
              <a:rPr lang="en-GB" sz="2000" dirty="0" err="1"/>
              <a:t>Karipayhan</a:t>
            </a:r>
            <a:r>
              <a:rPr lang="en-GB" sz="2000" dirty="0"/>
              <a:t>, Annie Gregoire, Sam </a:t>
            </a:r>
            <a:r>
              <a:rPr lang="en-GB" sz="2000" dirty="0" err="1"/>
              <a:t>Marchbank</a:t>
            </a:r>
            <a:r>
              <a:rPr lang="en-GB" sz="2000" dirty="0"/>
              <a:t>, Galen Daniel </a:t>
            </a:r>
            <a:r>
              <a:rPr lang="en-GB" sz="2000" dirty="0" err="1"/>
              <a:t>Costomiris</a:t>
            </a:r>
            <a:endParaRPr lang="en-GB" sz="2000" dirty="0"/>
          </a:p>
          <a:p>
            <a:endParaRPr lang="en-GB" sz="2000" b="1" dirty="0"/>
          </a:p>
          <a:p>
            <a:r>
              <a:rPr lang="en-GB" sz="2000" b="1" dirty="0"/>
              <a:t>Group D</a:t>
            </a:r>
          </a:p>
          <a:p>
            <a:r>
              <a:rPr lang="es-ES" sz="2000" dirty="0"/>
              <a:t>Melany </a:t>
            </a:r>
            <a:r>
              <a:rPr lang="es-ES" sz="2000" dirty="0" err="1"/>
              <a:t>Henot</a:t>
            </a:r>
            <a:r>
              <a:rPr lang="es-ES" sz="2000" dirty="0"/>
              <a:t>, Alejandro </a:t>
            </a:r>
            <a:r>
              <a:rPr lang="es-ES" sz="2000" dirty="0" err="1"/>
              <a:t>Perez</a:t>
            </a:r>
            <a:r>
              <a:rPr lang="es-ES" sz="2000" dirty="0"/>
              <a:t> Silva, Alice Jones, Rowan Paterson, Eliana Toro Paz</a:t>
            </a:r>
          </a:p>
          <a:p>
            <a:endParaRPr lang="es-ES" sz="2000" b="1" dirty="0"/>
          </a:p>
          <a:p>
            <a:r>
              <a:rPr lang="es-ES" sz="2000" b="1" dirty="0"/>
              <a:t>Group E</a:t>
            </a:r>
          </a:p>
          <a:p>
            <a:r>
              <a:rPr lang="en-GB" sz="2000" dirty="0"/>
              <a:t>Arthur Taylor, </a:t>
            </a:r>
            <a:r>
              <a:rPr lang="en-GB" sz="2000" dirty="0" err="1"/>
              <a:t>Aninda</a:t>
            </a:r>
            <a:r>
              <a:rPr lang="en-GB" sz="2000" dirty="0"/>
              <a:t> Bhattacharya, Lindsay Young, Elspeth Parks, Philippe </a:t>
            </a:r>
            <a:r>
              <a:rPr lang="en-GB" sz="2000" dirty="0" err="1"/>
              <a:t>Mongeau</a:t>
            </a:r>
            <a:endParaRPr lang="en-GB" sz="2000" dirty="0"/>
          </a:p>
          <a:p>
            <a:endParaRPr lang="en-GB" sz="2000" b="1" dirty="0"/>
          </a:p>
          <a:p>
            <a:r>
              <a:rPr lang="en-GB" sz="2000" b="1" dirty="0"/>
              <a:t>Group F</a:t>
            </a:r>
          </a:p>
          <a:p>
            <a:r>
              <a:rPr lang="en-GB" sz="2000" dirty="0"/>
              <a:t>Christopher Dudley, Clara </a:t>
            </a:r>
            <a:r>
              <a:rPr lang="en-GB" sz="2000" dirty="0" err="1"/>
              <a:t>Nyqvist</a:t>
            </a:r>
            <a:r>
              <a:rPr lang="en-GB" sz="2000" dirty="0"/>
              <a:t>, </a:t>
            </a:r>
            <a:r>
              <a:rPr lang="en-GB" sz="2000" dirty="0" err="1"/>
              <a:t>Sesilia</a:t>
            </a:r>
            <a:r>
              <a:rPr lang="en-GB" sz="2000" dirty="0"/>
              <a:t> Niehaus, Lisa Pilkington, Sarah Stewart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78028" y="172736"/>
            <a:ext cx="1387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Groups</a:t>
            </a:r>
          </a:p>
        </p:txBody>
      </p:sp>
    </p:spTree>
    <p:extLst>
      <p:ext uri="{BB962C8B-B14F-4D97-AF65-F5344CB8AC3E}">
        <p14:creationId xmlns:p14="http://schemas.microsoft.com/office/powerpoint/2010/main" val="33928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40625"/>
            <a:ext cx="91440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/>
              <a:t>• Topic </a:t>
            </a:r>
            <a:r>
              <a:rPr lang="en-GB" sz="2000" i="1" dirty="0"/>
              <a:t>A: </a:t>
            </a:r>
            <a:r>
              <a:rPr lang="en-GB" sz="2000" i="1" dirty="0" smtClean="0"/>
              <a:t>Understanding </a:t>
            </a:r>
            <a:r>
              <a:rPr lang="en-GB" sz="2000" i="1" dirty="0"/>
              <a:t>the eco-evolutionary drivers of emerging </a:t>
            </a:r>
            <a:r>
              <a:rPr lang="en-GB" sz="2000" i="1" dirty="0" smtClean="0"/>
              <a:t>antifungal resistance</a:t>
            </a:r>
          </a:p>
          <a:p>
            <a:r>
              <a:rPr lang="en-GB" sz="2000" dirty="0"/>
              <a:t>Understanding the eco-evolutionary drivers of emerging antifungal </a:t>
            </a:r>
            <a:r>
              <a:rPr lang="en-GB" sz="2000" dirty="0" smtClean="0"/>
              <a:t>resistance</a:t>
            </a:r>
          </a:p>
          <a:p>
            <a:r>
              <a:rPr lang="en-GB" sz="2000" b="1" dirty="0" smtClean="0"/>
              <a:t>Imperial College London</a:t>
            </a:r>
            <a:r>
              <a:rPr lang="en-GB" sz="2000" dirty="0" smtClean="0"/>
              <a:t>, CEH, National Institute of Agricultural Botany, Open University</a:t>
            </a:r>
          </a:p>
          <a:p>
            <a:endParaRPr lang="en-GB" sz="2000" dirty="0"/>
          </a:p>
          <a:p>
            <a:r>
              <a:rPr lang="en-GB" sz="2000" dirty="0" smtClean="0"/>
              <a:t>• </a:t>
            </a:r>
            <a:r>
              <a:rPr lang="en-GB" sz="2000" i="1" dirty="0" smtClean="0"/>
              <a:t>Topic </a:t>
            </a:r>
            <a:r>
              <a:rPr lang="en-GB" sz="2000" i="1" dirty="0"/>
              <a:t>B: </a:t>
            </a:r>
            <a:r>
              <a:rPr lang="en-GB" sz="2000" i="1" dirty="0" smtClean="0"/>
              <a:t>Understanding </a:t>
            </a:r>
            <a:r>
              <a:rPr lang="en-GB" sz="2000" i="1" dirty="0"/>
              <a:t>and predicting changes in mountain water </a:t>
            </a:r>
            <a:r>
              <a:rPr lang="en-GB" sz="2000" i="1" dirty="0" smtClean="0"/>
              <a:t>resources</a:t>
            </a:r>
          </a:p>
          <a:p>
            <a:r>
              <a:rPr lang="en-GB" sz="2000" dirty="0"/>
              <a:t>Deplete and Retreat: The Future of Andean Water </a:t>
            </a:r>
            <a:r>
              <a:rPr lang="en-GB" sz="2000" dirty="0" smtClean="0"/>
              <a:t>Towers</a:t>
            </a:r>
          </a:p>
          <a:p>
            <a:r>
              <a:rPr lang="en-GB" sz="2000" b="1" dirty="0" smtClean="0"/>
              <a:t>Sheffield,</a:t>
            </a:r>
            <a:r>
              <a:rPr lang="en-GB" sz="2000" dirty="0" smtClean="0"/>
              <a:t> CEH, Imperial College London, </a:t>
            </a:r>
            <a:r>
              <a:rPr lang="en-GB" sz="2000" dirty="0"/>
              <a:t>King’s College London</a:t>
            </a:r>
            <a:r>
              <a:rPr lang="en-GB" sz="2000" dirty="0" smtClean="0"/>
              <a:t>, Leeds, Newcastle, Ulster </a:t>
            </a:r>
          </a:p>
          <a:p>
            <a:r>
              <a:rPr lang="en-GB" sz="2000" dirty="0"/>
              <a:t>The Big Thaw: gauging the past, present and future of our mountain water </a:t>
            </a:r>
            <a:r>
              <a:rPr lang="en-GB" sz="2000" dirty="0" smtClean="0"/>
              <a:t>resources</a:t>
            </a:r>
          </a:p>
          <a:p>
            <a:r>
              <a:rPr lang="en-GB" sz="2000" b="1" dirty="0" smtClean="0"/>
              <a:t>British Antarctic Survey, </a:t>
            </a:r>
            <a:r>
              <a:rPr lang="en-GB" sz="2000" dirty="0" smtClean="0"/>
              <a:t>Birmingham, CEH, Edinburgh, Leeds</a:t>
            </a:r>
          </a:p>
          <a:p>
            <a:endParaRPr lang="en-GB" sz="2000" dirty="0"/>
          </a:p>
          <a:p>
            <a:r>
              <a:rPr lang="en-GB" sz="2000" dirty="0" smtClean="0"/>
              <a:t>• </a:t>
            </a:r>
            <a:r>
              <a:rPr lang="en-GB" sz="2000" i="1" dirty="0" smtClean="0"/>
              <a:t>Topic </a:t>
            </a:r>
            <a:r>
              <a:rPr lang="en-GB" sz="2000" i="1" dirty="0"/>
              <a:t>C: </a:t>
            </a:r>
            <a:r>
              <a:rPr lang="en-GB" sz="2000" i="1" dirty="0" smtClean="0"/>
              <a:t>Advances </a:t>
            </a:r>
            <a:r>
              <a:rPr lang="en-GB" sz="2000" i="1" dirty="0"/>
              <a:t>in halocarbon research to ensure success of the next phase of the Montreal Protocol in protecting the ozone layer and </a:t>
            </a:r>
            <a:r>
              <a:rPr lang="en-GB" sz="2000" i="1" dirty="0" smtClean="0"/>
              <a:t>climate</a:t>
            </a:r>
          </a:p>
          <a:p>
            <a:r>
              <a:rPr lang="en-GB" sz="2000" dirty="0"/>
              <a:t>Investigating </a:t>
            </a:r>
            <a:r>
              <a:rPr lang="en-GB" sz="2000" dirty="0" err="1"/>
              <a:t>HALocarbon</a:t>
            </a:r>
            <a:r>
              <a:rPr lang="en-GB" sz="2000" dirty="0"/>
              <a:t> impacts on the global Environment (</a:t>
            </a:r>
            <a:r>
              <a:rPr lang="en-GB" sz="2000" dirty="0" err="1"/>
              <a:t>InHALE</a:t>
            </a:r>
            <a:r>
              <a:rPr lang="en-GB" sz="2000" dirty="0" smtClean="0"/>
              <a:t>)</a:t>
            </a:r>
          </a:p>
          <a:p>
            <a:r>
              <a:rPr lang="en-GB" sz="2000" b="1" dirty="0" smtClean="0"/>
              <a:t>Bristol</a:t>
            </a:r>
            <a:r>
              <a:rPr lang="en-GB" sz="2000" dirty="0" smtClean="0"/>
              <a:t>, Cambridge, East Anglia, Leeds, RAL Space, Reading, York</a:t>
            </a:r>
            <a:endParaRPr lang="en-GB" sz="20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68229" y="172736"/>
            <a:ext cx="6007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NERC Highlight Topic awards 2022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707038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852555"/>
            <a:ext cx="9144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i="1" dirty="0" smtClean="0"/>
              <a:t>• Topic D: Mixing of stratified shelf sea biogeochemistry by offshore renewable energy</a:t>
            </a:r>
          </a:p>
          <a:p>
            <a:r>
              <a:rPr lang="en-GB" sz="2000" dirty="0" smtClean="0"/>
              <a:t>Enabling Sustainable Wind Energy Expansion in Seasonally Stratified Seas (eSWEETS3)</a:t>
            </a:r>
          </a:p>
          <a:p>
            <a:r>
              <a:rPr lang="en-GB" sz="2000" b="1" dirty="0" smtClean="0"/>
              <a:t>Liverpool</a:t>
            </a:r>
            <a:r>
              <a:rPr lang="en-GB" sz="2000" dirty="0" smtClean="0"/>
              <a:t>, Aberdeen, Bangor, Hull, Marine Scotland Science, National Oceanography Centre, Plymouth, Scottish Association for Marine Science, Southampton</a:t>
            </a:r>
          </a:p>
          <a:p>
            <a:endParaRPr lang="en-GB" sz="2000" dirty="0"/>
          </a:p>
          <a:p>
            <a:r>
              <a:rPr lang="en-GB" sz="2000" i="1" dirty="0" smtClean="0"/>
              <a:t>• Topic </a:t>
            </a:r>
            <a:r>
              <a:rPr lang="en-GB" sz="2000" i="1" dirty="0"/>
              <a:t>E: </a:t>
            </a:r>
            <a:r>
              <a:rPr lang="en-GB" sz="2000" i="1" dirty="0" smtClean="0"/>
              <a:t>Costs </a:t>
            </a:r>
            <a:r>
              <a:rPr lang="en-GB" sz="2000" i="1" dirty="0"/>
              <a:t>and benefits of wildfire management tools, integrating ecological information to address rapidly changing risks in the </a:t>
            </a:r>
            <a:r>
              <a:rPr lang="en-GB" sz="2000" i="1" dirty="0" smtClean="0"/>
              <a:t>UK</a:t>
            </a:r>
          </a:p>
          <a:p>
            <a:r>
              <a:rPr lang="en-GB" sz="2000" dirty="0" smtClean="0"/>
              <a:t>Toward </a:t>
            </a:r>
            <a:r>
              <a:rPr lang="en-GB" sz="2000" dirty="0"/>
              <a:t>Informed Decisions on Ecologically Adaptive Land management for mitigating UK </a:t>
            </a:r>
            <a:r>
              <a:rPr lang="en-GB" sz="2000" dirty="0" smtClean="0"/>
              <a:t>FIRE (IDEAL UK FIRE)</a:t>
            </a:r>
          </a:p>
          <a:p>
            <a:r>
              <a:rPr lang="en-GB" sz="2000" b="1" dirty="0" smtClean="0"/>
              <a:t>Birmingham</a:t>
            </a:r>
            <a:r>
              <a:rPr lang="en-GB" sz="2000" dirty="0" smtClean="0"/>
              <a:t>, Exeter, York, Swansea</a:t>
            </a:r>
          </a:p>
          <a:p>
            <a:endParaRPr lang="en-GB" sz="2000" dirty="0"/>
          </a:p>
          <a:p>
            <a:r>
              <a:rPr lang="en-GB" sz="2000" dirty="0" smtClean="0"/>
              <a:t>• </a:t>
            </a:r>
            <a:r>
              <a:rPr lang="en-GB" sz="2000" i="1" dirty="0" smtClean="0"/>
              <a:t>Topic </a:t>
            </a:r>
            <a:r>
              <a:rPr lang="en-GB" sz="2000" i="1" dirty="0"/>
              <a:t>F: </a:t>
            </a:r>
            <a:r>
              <a:rPr lang="en-GB" sz="2000" i="1" dirty="0" smtClean="0"/>
              <a:t>Smart </a:t>
            </a:r>
            <a:r>
              <a:rPr lang="en-GB" sz="2000" i="1" dirty="0"/>
              <a:t>subsurface assessment and monitoring of urban geothermal </a:t>
            </a:r>
            <a:r>
              <a:rPr lang="en-GB" sz="2000" i="1" dirty="0" smtClean="0"/>
              <a:t>resources</a:t>
            </a:r>
          </a:p>
          <a:p>
            <a:r>
              <a:rPr lang="en-GB" sz="2000" dirty="0"/>
              <a:t>Smart assessment, management and optimisation of urban geothermal resources (</a:t>
            </a:r>
            <a:r>
              <a:rPr lang="en-GB" sz="2000" dirty="0" err="1"/>
              <a:t>SmartRes</a:t>
            </a:r>
            <a:r>
              <a:rPr lang="en-GB" sz="2000" dirty="0" smtClean="0"/>
              <a:t>)</a:t>
            </a:r>
          </a:p>
          <a:p>
            <a:r>
              <a:rPr lang="en-GB" sz="2000" b="1" dirty="0" smtClean="0"/>
              <a:t>Imperial College London</a:t>
            </a:r>
            <a:r>
              <a:rPr lang="en-GB" sz="2000" dirty="0" smtClean="0"/>
              <a:t>, BGS, Leeds, Manchester</a:t>
            </a:r>
            <a:endParaRPr lang="en-GB" sz="20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68229" y="172736"/>
            <a:ext cx="60075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NERC Highlight Topic awards 2022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628786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8399" y="257577"/>
            <a:ext cx="54672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NERC </a:t>
            </a:r>
            <a:r>
              <a:rPr lang="en-GB" sz="3200" dirty="0" smtClean="0"/>
              <a:t>vision and responsibilities</a:t>
            </a:r>
            <a:endParaRPr lang="en-GB" sz="3200" dirty="0"/>
          </a:p>
        </p:txBody>
      </p:sp>
      <p:sp>
        <p:nvSpPr>
          <p:cNvPr id="2" name="Rectangle 1"/>
          <p:cNvSpPr/>
          <p:nvPr/>
        </p:nvSpPr>
        <p:spPr>
          <a:xfrm>
            <a:off x="147782" y="1097053"/>
            <a:ext cx="88484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dirty="0">
                <a:hlinkClick r:id="rId2"/>
              </a:rPr>
              <a:t>https://www.ukri.org/who-we-are/nerc/who-we-are/vision-and-purpose</a:t>
            </a:r>
            <a:r>
              <a:rPr lang="en-GB" sz="2200" dirty="0" smtClean="0">
                <a:hlinkClick r:id="rId2"/>
              </a:rPr>
              <a:t>/</a:t>
            </a:r>
            <a:endParaRPr lang="en-GB" sz="2200" dirty="0" smtClean="0"/>
          </a:p>
          <a:p>
            <a:endParaRPr lang="en-GB" sz="2400" dirty="0"/>
          </a:p>
          <a:p>
            <a:r>
              <a:rPr lang="en-GB" sz="2400" dirty="0" smtClean="0"/>
              <a:t>“To </a:t>
            </a:r>
            <a:r>
              <a:rPr lang="en-GB" sz="2400" dirty="0"/>
              <a:t>place environmental science at the heart of </a:t>
            </a:r>
            <a:r>
              <a:rPr lang="en-GB" sz="2400" dirty="0" smtClean="0"/>
              <a:t>responsible management </a:t>
            </a:r>
            <a:r>
              <a:rPr lang="en-GB" sz="2400" dirty="0"/>
              <a:t>of our </a:t>
            </a:r>
            <a:r>
              <a:rPr lang="en-GB" sz="2400" dirty="0" smtClean="0"/>
              <a:t>planet”</a:t>
            </a:r>
            <a:endParaRPr lang="en-GB" sz="2400" dirty="0"/>
          </a:p>
          <a:p>
            <a:endParaRPr lang="en-GB" sz="24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carry out, facilitate, encourage and support research, data collection and knowledge exchange in </a:t>
            </a:r>
            <a:r>
              <a:rPr lang="en-GB" sz="2400" dirty="0"/>
              <a:t>environmental </a:t>
            </a:r>
            <a:r>
              <a:rPr lang="en-GB" sz="2400" dirty="0" smtClean="0"/>
              <a:t>science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encourage </a:t>
            </a:r>
            <a:r>
              <a:rPr lang="en-GB" sz="2400" dirty="0"/>
              <a:t>and support </a:t>
            </a:r>
            <a:r>
              <a:rPr lang="en-GB" sz="2400" dirty="0" smtClean="0"/>
              <a:t>postgraduate training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promote </a:t>
            </a:r>
            <a:r>
              <a:rPr lang="en-GB" sz="2400" dirty="0"/>
              <a:t>awareness and understanding of environmental </a:t>
            </a:r>
            <a:r>
              <a:rPr lang="en-GB" sz="2400" dirty="0" smtClean="0"/>
              <a:t>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/>
              <a:t>provide </a:t>
            </a:r>
            <a:r>
              <a:rPr lang="en-GB" sz="2400" dirty="0"/>
              <a:t>advice on any matter relating to NERC </a:t>
            </a:r>
            <a:r>
              <a:rPr lang="en-GB" sz="2400" dirty="0" smtClean="0"/>
              <a:t>functions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842092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300" y="257577"/>
            <a:ext cx="34294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NERC </a:t>
            </a:r>
            <a:r>
              <a:rPr lang="en-GB" sz="3200" dirty="0" smtClean="0"/>
              <a:t>grant funding</a:t>
            </a:r>
            <a:endParaRPr lang="en-GB" sz="3200" dirty="0"/>
          </a:p>
        </p:txBody>
      </p:sp>
      <p:sp>
        <p:nvSpPr>
          <p:cNvPr id="2" name="Rectangle 1"/>
          <p:cNvSpPr/>
          <p:nvPr/>
        </p:nvSpPr>
        <p:spPr>
          <a:xfrm>
            <a:off x="221673" y="1097053"/>
            <a:ext cx="871912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400" b="1" dirty="0" smtClean="0"/>
              <a:t>Discovery science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“Exploring the frontiers”: up to £100k per award, one call per year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“Pushing the frontiers”: up to £1m per award, two calls per year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Large grants: up to £3.7m, one call for outline proposals per year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Urgency funding: up to £100k, no closing date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400" dirty="0"/>
          </a:p>
          <a:p>
            <a:pPr>
              <a:spcAft>
                <a:spcPts val="1200"/>
              </a:spcAft>
            </a:pPr>
            <a:r>
              <a:rPr lang="en-GB" sz="2400" b="1" dirty="0" smtClean="0"/>
              <a:t>Strategic research</a:t>
            </a:r>
            <a:endParaRPr lang="en-GB" sz="2400" b="1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NERC strategic programme areas: £5 – 20m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 smtClean="0"/>
              <a:t>Highlight topics: up to £2.5m per award, one call for ideas and one call for proposals per year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293793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10048" y="257577"/>
            <a:ext cx="3723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NERC highlight topics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000" y="4212307"/>
            <a:ext cx="8136000" cy="2124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3200" dirty="0"/>
              <a:t>Your challenge …</a:t>
            </a:r>
          </a:p>
          <a:p>
            <a:pPr>
              <a:spcAft>
                <a:spcPts val="1200"/>
              </a:spcAft>
            </a:pPr>
            <a:r>
              <a:rPr lang="en-GB" sz="2000" dirty="0"/>
              <a:t>In groups: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develop an outline proposal for one of the </a:t>
            </a:r>
            <a:r>
              <a:rPr lang="en-GB" sz="2000" dirty="0" smtClean="0"/>
              <a:t>2022 </a:t>
            </a:r>
            <a:r>
              <a:rPr lang="en-GB" sz="2000" dirty="0"/>
              <a:t>Highlight Topics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make a 10 minute presentation of your proposal tomorrow morning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22000" y="1072864"/>
            <a:ext cx="8100000" cy="2700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strategic research focussed on defined topic areas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community generation of ideas (annual cut off)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NERC review to recommend which topics to pursue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open call for research proposals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up to two projects accepted per topic, with funding limits set per topic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more topics announced than </a:t>
            </a:r>
            <a:r>
              <a:rPr lang="en-GB" sz="2000" dirty="0" smtClean="0"/>
              <a:t>funding </a:t>
            </a:r>
            <a:r>
              <a:rPr lang="en-GB" sz="2000" dirty="0"/>
              <a:t>will support to ensure competition</a:t>
            </a:r>
          </a:p>
        </p:txBody>
      </p:sp>
    </p:spTree>
    <p:extLst>
      <p:ext uri="{BB962C8B-B14F-4D97-AF65-F5344CB8AC3E}">
        <p14:creationId xmlns:p14="http://schemas.microsoft.com/office/powerpoint/2010/main" val="370620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19E11F-4C00-0548-80DA-3880A80D307B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4802" t="1749" r="4491" b="134"/>
          <a:stretch/>
        </p:blipFill>
        <p:spPr>
          <a:xfrm>
            <a:off x="-120074" y="-471056"/>
            <a:ext cx="9264073" cy="744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7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F7818-EB3B-354C-B5ED-CDC9F6A9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480" y="-1611000"/>
            <a:ext cx="7123040" cy="10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DECB10-B738-0440-8839-7266E9201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480" y="-1611000"/>
            <a:ext cx="7123040" cy="10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1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44423-F4E3-1742-B94A-5C355908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480" y="-1611000"/>
            <a:ext cx="7123040" cy="10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13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E9EA12-5E7F-464B-B776-BB8C4462E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10480" y="-1611000"/>
            <a:ext cx="7123040" cy="10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6057</TotalTime>
  <Words>727</Words>
  <Application>Microsoft Office PowerPoint</Application>
  <PresentationFormat>On-screen Show (4:3)</PresentationFormat>
  <Paragraphs>83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Edinburgh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ESSERY Richard</dc:creator>
  <cp:lastModifiedBy>Richard Essery</cp:lastModifiedBy>
  <cp:revision>87</cp:revision>
  <dcterms:created xsi:type="dcterms:W3CDTF">2017-10-01T19:33:02Z</dcterms:created>
  <dcterms:modified xsi:type="dcterms:W3CDTF">2023-10-04T05:43:48Z</dcterms:modified>
</cp:coreProperties>
</file>