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2" r:id="rId2"/>
  </p:sldMasterIdLst>
  <p:notesMasterIdLst>
    <p:notesMasterId r:id="rId18"/>
  </p:notesMasterIdLst>
  <p:sldIdLst>
    <p:sldId id="257" r:id="rId3"/>
    <p:sldId id="260" r:id="rId4"/>
    <p:sldId id="302" r:id="rId5"/>
    <p:sldId id="277" r:id="rId6"/>
    <p:sldId id="280" r:id="rId7"/>
    <p:sldId id="303" r:id="rId8"/>
    <p:sldId id="304" r:id="rId9"/>
    <p:sldId id="306" r:id="rId10"/>
    <p:sldId id="305" r:id="rId11"/>
    <p:sldId id="297" r:id="rId12"/>
    <p:sldId id="298" r:id="rId13"/>
    <p:sldId id="267" r:id="rId14"/>
    <p:sldId id="256" r:id="rId15"/>
    <p:sldId id="309" r:id="rId16"/>
    <p:sldId id="310" r:id="rId1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459"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7450" autoAdjust="0"/>
    <p:restoredTop sz="94660"/>
  </p:normalViewPr>
  <p:slideViewPr>
    <p:cSldViewPr snapToGrid="0">
      <p:cViewPr varScale="1">
        <p:scale>
          <a:sx n="67" d="100"/>
          <a:sy n="67" d="100"/>
        </p:scale>
        <p:origin x="548" y="36"/>
      </p:cViewPr>
      <p:guideLst>
        <p:guide orient="horz" pos="459"/>
        <p:guide pos="3840"/>
      </p:guideLst>
    </p:cSldViewPr>
  </p:slideViewPr>
  <p:notesTextViewPr>
    <p:cViewPr>
      <p:scale>
        <a:sx n="3" d="2"/>
        <a:sy n="3" d="2"/>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notesMaster" Target="notesMasters/notesMaster1.xml"/><Relationship Id="rId3" Type="http://schemas.openxmlformats.org/officeDocument/2006/relationships/slide" Target="slides/slide1.xml"/><Relationship Id="rId21"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5" Type="http://schemas.openxmlformats.org/officeDocument/2006/relationships/slide" Target="slides/slide3.xml"/><Relationship Id="rId15" Type="http://schemas.openxmlformats.org/officeDocument/2006/relationships/slide" Target="slides/slide13.xml"/><Relationship Id="rId10" Type="http://schemas.openxmlformats.org/officeDocument/2006/relationships/slide" Target="slides/slide8.xml"/><Relationship Id="rId19" Type="http://schemas.openxmlformats.org/officeDocument/2006/relationships/presProps" Target="presProps.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0AD2D54-2B48-4D22-B3CC-7BADAFAEFC79}" type="datetimeFigureOut">
              <a:rPr lang="en-GB" smtClean="0"/>
              <a:t>09/09/2024</a:t>
            </a:fld>
            <a:endParaRPr lang="en-GB"/>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6ECE1FA-ACCB-4206-ACDE-15B43D49E5EF}" type="slidenum">
              <a:rPr lang="en-GB" smtClean="0"/>
              <a:t>‹#›</a:t>
            </a:fld>
            <a:endParaRPr lang="en-GB"/>
          </a:p>
        </p:txBody>
      </p:sp>
    </p:spTree>
    <p:extLst>
      <p:ext uri="{BB962C8B-B14F-4D97-AF65-F5344CB8AC3E}">
        <p14:creationId xmlns:p14="http://schemas.microsoft.com/office/powerpoint/2010/main" val="29455944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8" Type="http://schemas.openxmlformats.org/officeDocument/2006/relationships/hyperlink" Target="http://www.gla.ac.uk/Acad/SURRC/nerc/lifesciences/index.html" TargetMode="External"/><Relationship Id="rId3" Type="http://schemas.openxmlformats.org/officeDocument/2006/relationships/hyperlink" Target="http://www.ed.ac.uk/" TargetMode="External"/><Relationship Id="rId7" Type="http://schemas.openxmlformats.org/officeDocument/2006/relationships/hyperlink" Target="http://www.gla.ac.uk/Acad/SURRC/nerc/argon/index.html" TargetMode="External"/><Relationship Id="rId12" Type="http://schemas.openxmlformats.org/officeDocument/2006/relationships/hyperlink" Target="http://web.pml.ac.uk/casix/8.%20Links/links.htm" TargetMode="External"/><Relationship Id="rId2" Type="http://schemas.openxmlformats.org/officeDocument/2006/relationships/slide" Target="../slides/slide3.xml"/><Relationship Id="rId1" Type="http://schemas.openxmlformats.org/officeDocument/2006/relationships/notesMaster" Target="../notesMasters/notesMaster1.xml"/><Relationship Id="rId6" Type="http://schemas.openxmlformats.org/officeDocument/2006/relationships/hyperlink" Target="http://www.gla.ac.uk/nercrcl/" TargetMode="External"/><Relationship Id="rId11" Type="http://schemas.openxmlformats.org/officeDocument/2006/relationships/hyperlink" Target="http://www.nerc.ac.uk/funding/earthobs/coex/index.shtml" TargetMode="External"/><Relationship Id="rId5" Type="http://schemas.openxmlformats.org/officeDocument/2006/relationships/hyperlink" Target="http://www.csec.ed.ac.uk/synchro.html" TargetMode="External"/><Relationship Id="rId10" Type="http://schemas.openxmlformats.org/officeDocument/2006/relationships/hyperlink" Target="http://www.gla.ac.uk/Acad/SURRC/nerc/cosmogenic/index.html" TargetMode="External"/><Relationship Id="rId4" Type="http://schemas.openxmlformats.org/officeDocument/2006/relationships/hyperlink" Target="http://www.csec.ed.ac.uk/equipment.html" TargetMode="External"/><Relationship Id="rId9" Type="http://schemas.openxmlformats.org/officeDocument/2006/relationships/hyperlink" Target="http://www.gla.ac.uk/Acad/SURRC/nerc/community/index.html" TargetMode="External"/></Relationships>
</file>

<file path=ppt/notesSlides/_rels/notesSlide2.xml.rels><?xml version="1.0" encoding="UTF-8" standalone="yes"?>
<Relationships xmlns="http://schemas.openxmlformats.org/package/2006/relationships"><Relationship Id="rId8" Type="http://schemas.openxmlformats.org/officeDocument/2006/relationships/hyperlink" Target="http://www.gla.ac.uk/Acad/SURRC/nerc/lifesciences/index.html" TargetMode="External"/><Relationship Id="rId3" Type="http://schemas.openxmlformats.org/officeDocument/2006/relationships/hyperlink" Target="http://www.ed.ac.uk/" TargetMode="External"/><Relationship Id="rId7" Type="http://schemas.openxmlformats.org/officeDocument/2006/relationships/hyperlink" Target="http://www.gla.ac.uk/Acad/SURRC/nerc/argon/index.html" TargetMode="External"/><Relationship Id="rId12" Type="http://schemas.openxmlformats.org/officeDocument/2006/relationships/hyperlink" Target="http://web.pml.ac.uk/casix/8.%20Links/links.htm" TargetMode="External"/><Relationship Id="rId2" Type="http://schemas.openxmlformats.org/officeDocument/2006/relationships/slide" Target="../slides/slide4.xml"/><Relationship Id="rId1" Type="http://schemas.openxmlformats.org/officeDocument/2006/relationships/notesMaster" Target="../notesMasters/notesMaster1.xml"/><Relationship Id="rId6" Type="http://schemas.openxmlformats.org/officeDocument/2006/relationships/hyperlink" Target="http://www.gla.ac.uk/nercrcl/" TargetMode="External"/><Relationship Id="rId11" Type="http://schemas.openxmlformats.org/officeDocument/2006/relationships/hyperlink" Target="http://www.nerc.ac.uk/funding/earthobs/coex/index.shtml" TargetMode="External"/><Relationship Id="rId5" Type="http://schemas.openxmlformats.org/officeDocument/2006/relationships/hyperlink" Target="http://www.csec.ed.ac.uk/synchro.html" TargetMode="External"/><Relationship Id="rId10" Type="http://schemas.openxmlformats.org/officeDocument/2006/relationships/hyperlink" Target="http://www.gla.ac.uk/Acad/SURRC/nerc/cosmogenic/index.html" TargetMode="External"/><Relationship Id="rId4" Type="http://schemas.openxmlformats.org/officeDocument/2006/relationships/hyperlink" Target="http://www.csec.ed.ac.uk/equipment.html" TargetMode="External"/><Relationship Id="rId9" Type="http://schemas.openxmlformats.org/officeDocument/2006/relationships/hyperlink" Target="http://www.gla.ac.uk/Acad/SURRC/nerc/community/index.html" TargetMode="Externa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8" Type="http://schemas.openxmlformats.org/officeDocument/2006/relationships/hyperlink" Target="http://www.gla.ac.uk/Acad/SURRC/nerc/lifesciences/index.html" TargetMode="External"/><Relationship Id="rId3" Type="http://schemas.openxmlformats.org/officeDocument/2006/relationships/hyperlink" Target="http://www.ed.ac.uk/" TargetMode="External"/><Relationship Id="rId7" Type="http://schemas.openxmlformats.org/officeDocument/2006/relationships/hyperlink" Target="http://www.gla.ac.uk/Acad/SURRC/nerc/argon/index.html" TargetMode="External"/><Relationship Id="rId12" Type="http://schemas.openxmlformats.org/officeDocument/2006/relationships/hyperlink" Target="http://web.pml.ac.uk/casix/8.%20Links/links.htm" TargetMode="External"/><Relationship Id="rId2" Type="http://schemas.openxmlformats.org/officeDocument/2006/relationships/slide" Target="../slides/slide7.xml"/><Relationship Id="rId1" Type="http://schemas.openxmlformats.org/officeDocument/2006/relationships/notesMaster" Target="../notesMasters/notesMaster1.xml"/><Relationship Id="rId6" Type="http://schemas.openxmlformats.org/officeDocument/2006/relationships/hyperlink" Target="http://www.gla.ac.uk/nercrcl/" TargetMode="External"/><Relationship Id="rId11" Type="http://schemas.openxmlformats.org/officeDocument/2006/relationships/hyperlink" Target="http://www.nerc.ac.uk/funding/earthobs/coex/index.shtml" TargetMode="External"/><Relationship Id="rId5" Type="http://schemas.openxmlformats.org/officeDocument/2006/relationships/hyperlink" Target="http://www.csec.ed.ac.uk/synchro.html" TargetMode="External"/><Relationship Id="rId10" Type="http://schemas.openxmlformats.org/officeDocument/2006/relationships/hyperlink" Target="http://www.gla.ac.uk/Acad/SURRC/nerc/cosmogenic/index.html" TargetMode="External"/><Relationship Id="rId4" Type="http://schemas.openxmlformats.org/officeDocument/2006/relationships/hyperlink" Target="http://www.csec.ed.ac.uk/equipment.html" TargetMode="External"/><Relationship Id="rId9" Type="http://schemas.openxmlformats.org/officeDocument/2006/relationships/hyperlink" Target="http://www.gla.ac.uk/Acad/SURRC/nerc/community/index.html" TargetMode="External"/></Relationships>
</file>

<file path=ppt/notesSlides/_rels/notesSlide5.xml.rels><?xml version="1.0" encoding="UTF-8" standalone="yes"?>
<Relationships xmlns="http://schemas.openxmlformats.org/package/2006/relationships"><Relationship Id="rId8" Type="http://schemas.openxmlformats.org/officeDocument/2006/relationships/hyperlink" Target="http://www.gla.ac.uk/Acad/SURRC/nerc/lifesciences/index.html" TargetMode="External"/><Relationship Id="rId3" Type="http://schemas.openxmlformats.org/officeDocument/2006/relationships/hyperlink" Target="http://www.ed.ac.uk/" TargetMode="External"/><Relationship Id="rId7" Type="http://schemas.openxmlformats.org/officeDocument/2006/relationships/hyperlink" Target="http://www.gla.ac.uk/Acad/SURRC/nerc/argon/index.html" TargetMode="External"/><Relationship Id="rId12" Type="http://schemas.openxmlformats.org/officeDocument/2006/relationships/hyperlink" Target="http://web.pml.ac.uk/casix/8.%20Links/links.htm" TargetMode="External"/><Relationship Id="rId2" Type="http://schemas.openxmlformats.org/officeDocument/2006/relationships/slide" Target="../slides/slide8.xml"/><Relationship Id="rId1" Type="http://schemas.openxmlformats.org/officeDocument/2006/relationships/notesMaster" Target="../notesMasters/notesMaster1.xml"/><Relationship Id="rId6" Type="http://schemas.openxmlformats.org/officeDocument/2006/relationships/hyperlink" Target="http://www.gla.ac.uk/nercrcl/" TargetMode="External"/><Relationship Id="rId11" Type="http://schemas.openxmlformats.org/officeDocument/2006/relationships/hyperlink" Target="http://www.nerc.ac.uk/funding/earthobs/coex/index.shtml" TargetMode="External"/><Relationship Id="rId5" Type="http://schemas.openxmlformats.org/officeDocument/2006/relationships/hyperlink" Target="http://www.csec.ed.ac.uk/synchro.html" TargetMode="External"/><Relationship Id="rId10" Type="http://schemas.openxmlformats.org/officeDocument/2006/relationships/hyperlink" Target="http://www.gla.ac.uk/Acad/SURRC/nerc/cosmogenic/index.html" TargetMode="External"/><Relationship Id="rId4" Type="http://schemas.openxmlformats.org/officeDocument/2006/relationships/hyperlink" Target="http://www.csec.ed.ac.uk/equipment.html" TargetMode="External"/><Relationship Id="rId9" Type="http://schemas.openxmlformats.org/officeDocument/2006/relationships/hyperlink" Target="http://www.gla.ac.uk/Acad/SURRC/nerc/community/index.html"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solidFill>
            <a:srgbClr val="FFFFFF"/>
          </a:solidFill>
          <a:ln/>
        </p:spPr>
      </p:sp>
      <p:sp>
        <p:nvSpPr>
          <p:cNvPr id="778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a:solidFill>
                  <a:srgbClr val="000033"/>
                </a:solidFill>
                <a:latin typeface="Arial" panose="020B0604020202020204" pitchFamily="34" charset="0"/>
              </a:rPr>
              <a:t>The </a:t>
            </a:r>
            <a:r>
              <a:rPr lang="en-US" altLang="en-US" b="1">
                <a:solidFill>
                  <a:srgbClr val="000033"/>
                </a:solidFill>
                <a:latin typeface="Arial" panose="020B0604020202020204" pitchFamily="34" charset="0"/>
              </a:rPr>
              <a:t>Edinburgh Materials and Micro-Analysis Centre </a:t>
            </a:r>
            <a:r>
              <a:rPr lang="en-US" altLang="en-US">
                <a:solidFill>
                  <a:srgbClr val="000033"/>
                </a:solidFill>
                <a:latin typeface="Arial" panose="020B0604020202020204" pitchFamily="34" charset="0"/>
              </a:rPr>
              <a:t>exists to provide integrated and interdisciplinary facilities for the application of microbeam analytical techniques to material analysis. The facilities are concerned with micron-scale investigations of the chemical composition, atomic structure and surface texture of both natural (mineral) and synthetic materials. Virtually all chemical elements and isotopes, in major or trace amounts, may be analysed with the available instrumentation.The majority of the instruments concerned are housed in the Grant Institute of the School of GeoSciences, with additional facilities in the School of Chemistry, both on the King's Buildings Campus of the University. The combined instrumentation and facilities have recently been extensively upgraded with a NERC-administered JIF grant and a ESPRC grant (both awarded in 2000-2001).</a:t>
            </a:r>
          </a:p>
          <a:p>
            <a:pPr eaLnBrk="1" hangingPunct="1"/>
            <a:endParaRPr lang="en-US" altLang="en-US">
              <a:solidFill>
                <a:srgbClr val="000033"/>
              </a:solidFill>
              <a:latin typeface="Arial" panose="020B0604020202020204" pitchFamily="34" charset="0"/>
            </a:endParaRPr>
          </a:p>
          <a:p>
            <a:pPr eaLnBrk="1" hangingPunct="1"/>
            <a:r>
              <a:rPr lang="en-US" altLang="en-US">
                <a:latin typeface="Arial" panose="020B0604020202020204" pitchFamily="34" charset="0"/>
              </a:rPr>
              <a:t>The Centre for Science at Extreem Conditions CSEC is a multi-disciplinary Centre at </a:t>
            </a:r>
            <a:r>
              <a:rPr lang="en-US" altLang="en-US" u="sng">
                <a:solidFill>
                  <a:srgbClr val="000BF0"/>
                </a:solidFill>
                <a:latin typeface="Arial" panose="020B0604020202020204" pitchFamily="34" charset="0"/>
                <a:hlinkClick r:id="rId3"/>
              </a:rPr>
              <a:t>The University of Edinburgh</a:t>
            </a:r>
            <a:r>
              <a:rPr lang="en-US" altLang="en-US">
                <a:latin typeface="Arial" panose="020B0604020202020204" pitchFamily="34" charset="0"/>
              </a:rPr>
              <a:t> designed to promote the study of materials at extremes of pressure and temperature, and in electromagnetic fields, using both </a:t>
            </a:r>
            <a:r>
              <a:rPr lang="en-US" altLang="en-US" u="sng">
                <a:solidFill>
                  <a:srgbClr val="000BF0"/>
                </a:solidFill>
                <a:latin typeface="Arial" panose="020B0604020202020204" pitchFamily="34" charset="0"/>
                <a:hlinkClick r:id="rId4"/>
              </a:rPr>
              <a:t>in-house</a:t>
            </a:r>
            <a:r>
              <a:rPr lang="en-US" altLang="en-US">
                <a:latin typeface="Arial" panose="020B0604020202020204" pitchFamily="34" charset="0"/>
              </a:rPr>
              <a:t> and </a:t>
            </a:r>
            <a:r>
              <a:rPr lang="en-US" altLang="en-US" u="sng">
                <a:solidFill>
                  <a:srgbClr val="000BF0"/>
                </a:solidFill>
                <a:latin typeface="Arial" panose="020B0604020202020204" pitchFamily="34" charset="0"/>
                <a:hlinkClick r:id="rId5"/>
              </a:rPr>
              <a:t>synchrotron and neutron</a:t>
            </a:r>
            <a:r>
              <a:rPr lang="en-US" altLang="en-US">
                <a:latin typeface="Arial" panose="020B0604020202020204" pitchFamily="34" charset="0"/>
              </a:rPr>
              <a:t> techniques.</a:t>
            </a:r>
          </a:p>
          <a:p>
            <a:pPr eaLnBrk="1" hangingPunct="1"/>
            <a:endParaRPr lang="en-US" altLang="en-US">
              <a:latin typeface="Arial" panose="020B0604020202020204" pitchFamily="34" charset="0"/>
            </a:endParaRPr>
          </a:p>
          <a:p>
            <a:pPr eaLnBrk="1" hangingPunct="1"/>
            <a:r>
              <a:rPr lang="en-US" altLang="en-US" b="1">
                <a:latin typeface="Arial" panose="020B0604020202020204" pitchFamily="34" charset="0"/>
              </a:rPr>
              <a:t>CMSE is a research centre of the College of Science and Engineering. All the Schools of the College participate in its work and some 40 members of academic staff are members of CMSE.The role of the Centre is to promote high quality work in materials (broadly interpreted), emphasising multi-disciplinarity, within the College and beyond.</a:t>
            </a:r>
            <a:r>
              <a:rPr lang="en-US" altLang="en-US">
                <a:latin typeface="Arial" panose="020B0604020202020204" pitchFamily="34" charset="0"/>
              </a:rPr>
              <a:t>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The fundamental raison d'</a:t>
            </a:r>
            <a:r>
              <a:rPr lang="en-GB" altLang="en-US">
                <a:latin typeface="Arial" panose="020B0604020202020204" pitchFamily="34" charset="0"/>
                <a:ea typeface="ヒラギノ角ゴ Pro W3" charset="-128"/>
              </a:rPr>
              <a:t>腎</a:t>
            </a:r>
            <a:r>
              <a:rPr lang="en-GB" altLang="ja-JP">
                <a:latin typeface="Arial" panose="020B0604020202020204" pitchFamily="34" charset="0"/>
              </a:rPr>
              <a:t>r</a:t>
            </a:r>
            <a:r>
              <a:rPr lang="en-US" altLang="ja-JP">
                <a:latin typeface="Arial" panose="020B0604020202020204" pitchFamily="34" charset="0"/>
              </a:rPr>
              <a:t>e of SUERC is to provide to universities of the Scottish consortium collaborative access to expensive equipment and specialist expertise. This is a highly cost-effective way of adding value to their research, training and teaching activities. The main areas of strength are in geochemistry, radiochemistry and isotope biogeosciences and the Centre houses perhaps the most comprehensive suite of dating techniques available in the UK, particularly for processes operating within a few tens of metres of the Earth's surface over the last ten million years. Of the thirty or so national facilities operated by NERC, the Centre is host to five, viz. the </a:t>
            </a:r>
            <a:r>
              <a:rPr lang="en-US" altLang="ja-JP" b="1" i="1">
                <a:solidFill>
                  <a:srgbClr val="0008B6"/>
                </a:solidFill>
                <a:latin typeface="Arial" panose="020B0604020202020204" pitchFamily="34" charset="0"/>
                <a:hlinkClick r:id="rId6"/>
              </a:rPr>
              <a:t>Radiocarbon Dating Laboratory</a:t>
            </a:r>
            <a:r>
              <a:rPr lang="en-US" altLang="ja-JP">
                <a:latin typeface="Arial" panose="020B0604020202020204" pitchFamily="34" charset="0"/>
              </a:rPr>
              <a:t>, the </a:t>
            </a:r>
            <a:r>
              <a:rPr lang="en-US" altLang="ja-JP" b="1" i="1">
                <a:solidFill>
                  <a:srgbClr val="0008B6"/>
                </a:solidFill>
                <a:latin typeface="Arial" panose="020B0604020202020204" pitchFamily="34" charset="0"/>
                <a:hlinkClick r:id="rId7"/>
              </a:rPr>
              <a:t>Argon Isotope Facility</a:t>
            </a:r>
            <a:r>
              <a:rPr lang="en-US" altLang="ja-JP">
                <a:latin typeface="Arial" panose="020B0604020202020204" pitchFamily="34" charset="0"/>
              </a:rPr>
              <a:t>, the </a:t>
            </a:r>
            <a:r>
              <a:rPr lang="en-US" altLang="ja-JP" b="1" i="1">
                <a:solidFill>
                  <a:srgbClr val="0008B6"/>
                </a:solidFill>
                <a:latin typeface="Arial" panose="020B0604020202020204" pitchFamily="34" charset="0"/>
                <a:hlinkClick r:id="rId8"/>
              </a:rPr>
              <a:t>Life Sciences Stable Isotope Facility</a:t>
            </a:r>
            <a:r>
              <a:rPr lang="en-US" altLang="ja-JP">
                <a:latin typeface="Arial" panose="020B0604020202020204" pitchFamily="34" charset="0"/>
              </a:rPr>
              <a:t>, the </a:t>
            </a:r>
            <a:r>
              <a:rPr lang="en-US" altLang="ja-JP" b="1" i="1">
                <a:solidFill>
                  <a:srgbClr val="0008B6"/>
                </a:solidFill>
                <a:latin typeface="Arial" panose="020B0604020202020204" pitchFamily="34" charset="0"/>
                <a:hlinkClick r:id="rId9"/>
              </a:rPr>
              <a:t>Isotope Community Support Facility</a:t>
            </a:r>
            <a:r>
              <a:rPr lang="en-US" altLang="ja-JP">
                <a:latin typeface="Arial" panose="020B0604020202020204" pitchFamily="34" charset="0"/>
              </a:rPr>
              <a:t> and the </a:t>
            </a:r>
            <a:r>
              <a:rPr lang="en-US" altLang="ja-JP" b="1" i="1">
                <a:solidFill>
                  <a:srgbClr val="0008B6"/>
                </a:solidFill>
                <a:latin typeface="Arial" panose="020B0604020202020204" pitchFamily="34" charset="0"/>
                <a:hlinkClick r:id="rId10"/>
              </a:rPr>
              <a:t>Cosmogenic Isotope Analysis Facility</a:t>
            </a:r>
            <a:r>
              <a:rPr lang="en-US" altLang="ja-JP">
                <a:latin typeface="Arial" panose="020B0604020202020204" pitchFamily="34" charset="0"/>
              </a:rPr>
              <a:t>.</a:t>
            </a:r>
          </a:p>
          <a:p>
            <a:pPr eaLnBrk="1" hangingPunct="1"/>
            <a:endParaRPr lang="en-US" altLang="en-US">
              <a:latin typeface="Arial" panose="020B0604020202020204" pitchFamily="34" charset="0"/>
            </a:endParaRPr>
          </a:p>
          <a:p>
            <a:pPr eaLnBrk="1" hangingPunct="1"/>
            <a:r>
              <a:rPr lang="en-US" altLang="en-US" b="1">
                <a:latin typeface="Arial" panose="020B0604020202020204" pitchFamily="34" charset="0"/>
              </a:rPr>
              <a:t>CASIX</a:t>
            </a:r>
            <a:r>
              <a:rPr lang="en-US" altLang="en-US">
                <a:latin typeface="Arial" panose="020B0604020202020204" pitchFamily="34" charset="0"/>
              </a:rPr>
              <a:t>, the Centre for observation of Air-Sea Interactions &amp; fluXes, is a </a:t>
            </a:r>
            <a:r>
              <a:rPr lang="en-US" altLang="en-US" u="sng">
                <a:solidFill>
                  <a:srgbClr val="0089B5"/>
                </a:solidFill>
                <a:latin typeface="Arial" panose="020B0604020202020204" pitchFamily="34" charset="0"/>
                <a:hlinkClick r:id="rId11"/>
              </a:rPr>
              <a:t>NERC Centre of Excellence in Earth Observation</a:t>
            </a:r>
            <a:r>
              <a:rPr lang="en-US" altLang="en-US">
                <a:latin typeface="Arial" panose="020B0604020202020204" pitchFamily="34" charset="0"/>
              </a:rPr>
              <a:t>. Our scientific focus is on advancing the science of air-sea interactions and reducing the errors in the prediction of climate change. The primary goal is to quantify accurately the global air-sea fluxes of carbon dioxide (CO</a:t>
            </a:r>
            <a:r>
              <a:rPr lang="en-US" altLang="en-US" baseline="-25000">
                <a:latin typeface="Arial" panose="020B0604020202020204" pitchFamily="34" charset="0"/>
              </a:rPr>
              <a:t>2</a:t>
            </a:r>
            <a:r>
              <a:rPr lang="en-US" altLang="en-US">
                <a:latin typeface="Arial" panose="020B0604020202020204" pitchFamily="34" charset="0"/>
              </a:rPr>
              <a:t>). CASIX will accelerate the exploitation of new Earth Observation satellite data to further the understanding of marine biogeochemistry in the Earth System. CASIX links NERC Centres, university groups and the Met Office to model ocean circulation and the ocean carbon cycle (</a:t>
            </a:r>
            <a:r>
              <a:rPr lang="en-US" altLang="en-US" u="sng">
                <a:solidFill>
                  <a:srgbClr val="0089B5"/>
                </a:solidFill>
                <a:latin typeface="Arial" panose="020B0604020202020204" pitchFamily="34" charset="0"/>
                <a:hlinkClick r:id="rId12"/>
              </a:rPr>
              <a:t>click here</a:t>
            </a:r>
            <a:r>
              <a:rPr lang="en-US" altLang="en-US">
                <a:latin typeface="Arial" panose="020B0604020202020204" pitchFamily="34" charset="0"/>
              </a:rPr>
              <a:t> to see a full list of partners).</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CTCD </a:t>
            </a:r>
            <a:r>
              <a:rPr lang="en-US" altLang="en-US">
                <a:latin typeface="Verdana" panose="020B0604030504040204" pitchFamily="34" charset="0"/>
              </a:rPr>
              <a:t>The aim of the Centre for Terrestrial Carbon Dynamics is to solve the equations for the terrestrial carbon balance, at a variety of scales, by a combination of modelling and data. Key to improving current understanding is quantifying the uncertainties associated with such calculations and analysing how best to reduce such uncertainties.</a:t>
            </a:r>
          </a:p>
          <a:p>
            <a:pPr eaLnBrk="1" hangingPunct="1"/>
            <a:endParaRPr lang="en-US" altLang="en-US">
              <a:latin typeface="Verdana" panose="020B0604030504040204" pitchFamily="34" charset="0"/>
            </a:endParaRPr>
          </a:p>
          <a:p>
            <a:pPr eaLnBrk="1" hangingPunct="1"/>
            <a:r>
              <a:rPr lang="en-US" altLang="en-US" b="1">
                <a:latin typeface="Arial" panose="020B0604020202020204" pitchFamily="34" charset="0"/>
              </a:rPr>
              <a:t>NERC Data Assimilation Research Centre</a:t>
            </a:r>
            <a:r>
              <a:rPr lang="en-US" altLang="en-US">
                <a:latin typeface="Arial" panose="020B0604020202020204" pitchFamily="34" charset="0"/>
              </a:rPr>
              <a:t>. </a:t>
            </a:r>
            <a:r>
              <a:rPr lang="en-US" altLang="en-US" b="1">
                <a:latin typeface="Arial" panose="020B0604020202020204" pitchFamily="34" charset="0"/>
              </a:rPr>
              <a:t>The aim of the DARC is the assessment, combination and synthesis of Earth Observation data with numerical models in order to reproduce the evolution of the earth system and to forecast its behaviour.</a:t>
            </a:r>
          </a:p>
          <a:p>
            <a:pPr eaLnBrk="1" hangingPunct="1"/>
            <a:endParaRPr lang="en-US" altLang="en-US" b="1">
              <a:latin typeface="Arial" panose="020B0604020202020204" pitchFamily="34" charset="0"/>
            </a:endParaRPr>
          </a:p>
          <a:p>
            <a:pPr eaLnBrk="1" hangingPunct="1"/>
            <a:r>
              <a:rPr lang="en-US" altLang="en-US" b="1">
                <a:solidFill>
                  <a:srgbClr val="000033"/>
                </a:solidFill>
                <a:latin typeface="Arial" panose="020B0604020202020204" pitchFamily="34" charset="0"/>
              </a:rPr>
              <a:t>Scottish Centre for Carbon Storage</a:t>
            </a:r>
          </a:p>
          <a:p>
            <a:pPr eaLnBrk="1" hangingPunct="1"/>
            <a:r>
              <a:rPr lang="en-US" altLang="en-US">
                <a:solidFill>
                  <a:srgbClr val="000033"/>
                </a:solidFill>
                <a:latin typeface="Arial" panose="020B0604020202020204" pitchFamily="34" charset="0"/>
              </a:rPr>
              <a:t>The challenge of climate change requires innovative approaches to CO2 management. A new Research Centre in Edinburgh promises to deliver the R&amp;D capability to create containment solutions to complement emissions reduction strategies. Joseph Black, Professor of Chemistry at the University of Edinburgh was first to isolate pure carbon dioxide ("fixed air") and discover its properties, presenting his thesis in 1754, and founded the world's first Chemical Society.</a:t>
            </a:r>
            <a:endParaRPr lang="en-US" altLang="en-US" b="1">
              <a:latin typeface="Arial" panose="020B0604020202020204" pitchFamily="34" charset="0"/>
            </a:endParaRPr>
          </a:p>
          <a:p>
            <a:pPr eaLnBrk="1" hangingPunct="1"/>
            <a:endParaRPr lang="en-US" altLang="en-US" b="1">
              <a:latin typeface="Arial" panose="020B0604020202020204" pitchFamily="34" charset="0"/>
            </a:endParaRPr>
          </a:p>
        </p:txBody>
      </p:sp>
    </p:spTree>
    <p:extLst>
      <p:ext uri="{BB962C8B-B14F-4D97-AF65-F5344CB8AC3E}">
        <p14:creationId xmlns:p14="http://schemas.microsoft.com/office/powerpoint/2010/main" val="398674310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22" name="Rectangle 2"/>
          <p:cNvSpPr>
            <a:spLocks noGrp="1" noRot="1" noChangeAspect="1" noChangeArrowheads="1" noTextEdit="1"/>
          </p:cNvSpPr>
          <p:nvPr>
            <p:ph type="sldImg"/>
          </p:nvPr>
        </p:nvSpPr>
        <p:spPr>
          <a:solidFill>
            <a:srgbClr val="FFFFFF"/>
          </a:solidFill>
          <a:ln/>
        </p:spPr>
      </p:sp>
      <p:sp>
        <p:nvSpPr>
          <p:cNvPr id="8192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a:solidFill>
                  <a:srgbClr val="000033"/>
                </a:solidFill>
                <a:latin typeface="Arial" panose="020B0604020202020204" pitchFamily="34" charset="0"/>
              </a:rPr>
              <a:t>The </a:t>
            </a:r>
            <a:r>
              <a:rPr lang="en-US" altLang="en-US" b="1">
                <a:solidFill>
                  <a:srgbClr val="000033"/>
                </a:solidFill>
                <a:latin typeface="Arial" panose="020B0604020202020204" pitchFamily="34" charset="0"/>
              </a:rPr>
              <a:t>Edinburgh Materials and Micro-Analysis Centre </a:t>
            </a:r>
            <a:r>
              <a:rPr lang="en-US" altLang="en-US">
                <a:solidFill>
                  <a:srgbClr val="000033"/>
                </a:solidFill>
                <a:latin typeface="Arial" panose="020B0604020202020204" pitchFamily="34" charset="0"/>
              </a:rPr>
              <a:t>exists to provide integrated and interdisciplinary facilities for the application of microbeam analytical techniques to material analysis. The facilities are concerned with micron-scale investigations of the chemical composition, atomic structure and surface texture of both natural (mineral) and synthetic materials. Virtually all chemical elements and isotopes, in major or trace amounts, may be analysed with the available instrumentation.The majority of the instruments concerned are housed in the Grant Institute of the School of GeoSciences, with additional facilities in the School of Chemistry, both on the King's Buildings Campus of the University. The combined instrumentation and facilities have recently been extensively upgraded with a NERC-administered JIF grant and a ESPRC grant (both awarded in 2000-2001).</a:t>
            </a:r>
          </a:p>
          <a:p>
            <a:pPr eaLnBrk="1" hangingPunct="1"/>
            <a:endParaRPr lang="en-US" altLang="en-US">
              <a:solidFill>
                <a:srgbClr val="000033"/>
              </a:solidFill>
              <a:latin typeface="Arial" panose="020B0604020202020204" pitchFamily="34" charset="0"/>
            </a:endParaRPr>
          </a:p>
          <a:p>
            <a:pPr eaLnBrk="1" hangingPunct="1"/>
            <a:r>
              <a:rPr lang="en-US" altLang="en-US">
                <a:latin typeface="Arial" panose="020B0604020202020204" pitchFamily="34" charset="0"/>
              </a:rPr>
              <a:t>The Centre for Science at Extreem Conditions CSEC is a multi-disciplinary Centre at </a:t>
            </a:r>
            <a:r>
              <a:rPr lang="en-US" altLang="en-US" u="sng">
                <a:solidFill>
                  <a:srgbClr val="000BF0"/>
                </a:solidFill>
                <a:latin typeface="Arial" panose="020B0604020202020204" pitchFamily="34" charset="0"/>
                <a:hlinkClick r:id="rId3"/>
              </a:rPr>
              <a:t>The University of Edinburgh</a:t>
            </a:r>
            <a:r>
              <a:rPr lang="en-US" altLang="en-US">
                <a:latin typeface="Arial" panose="020B0604020202020204" pitchFamily="34" charset="0"/>
              </a:rPr>
              <a:t> designed to promote the study of materials at extremes of pressure and temperature, and in electromagnetic fields, using both </a:t>
            </a:r>
            <a:r>
              <a:rPr lang="en-US" altLang="en-US" u="sng">
                <a:solidFill>
                  <a:srgbClr val="000BF0"/>
                </a:solidFill>
                <a:latin typeface="Arial" panose="020B0604020202020204" pitchFamily="34" charset="0"/>
                <a:hlinkClick r:id="rId4"/>
              </a:rPr>
              <a:t>in-house</a:t>
            </a:r>
            <a:r>
              <a:rPr lang="en-US" altLang="en-US">
                <a:latin typeface="Arial" panose="020B0604020202020204" pitchFamily="34" charset="0"/>
              </a:rPr>
              <a:t> and </a:t>
            </a:r>
            <a:r>
              <a:rPr lang="en-US" altLang="en-US" u="sng">
                <a:solidFill>
                  <a:srgbClr val="000BF0"/>
                </a:solidFill>
                <a:latin typeface="Arial" panose="020B0604020202020204" pitchFamily="34" charset="0"/>
                <a:hlinkClick r:id="rId5"/>
              </a:rPr>
              <a:t>synchrotron and neutron</a:t>
            </a:r>
            <a:r>
              <a:rPr lang="en-US" altLang="en-US">
                <a:latin typeface="Arial" panose="020B0604020202020204" pitchFamily="34" charset="0"/>
              </a:rPr>
              <a:t> techniques.</a:t>
            </a:r>
          </a:p>
          <a:p>
            <a:pPr eaLnBrk="1" hangingPunct="1"/>
            <a:endParaRPr lang="en-US" altLang="en-US">
              <a:latin typeface="Arial" panose="020B0604020202020204" pitchFamily="34" charset="0"/>
            </a:endParaRPr>
          </a:p>
          <a:p>
            <a:pPr eaLnBrk="1" hangingPunct="1"/>
            <a:r>
              <a:rPr lang="en-US" altLang="en-US" b="1">
                <a:latin typeface="Arial" panose="020B0604020202020204" pitchFamily="34" charset="0"/>
              </a:rPr>
              <a:t>CMSE is a research centre of the College of Science and Engineering. All the Schools of the College participate in its work and some 40 members of academic staff are members of CMSE.The role of the Centre is to promote high quality work in materials (broadly interpreted), emphasising multi-disciplinarity, within the College and beyond.</a:t>
            </a:r>
            <a:r>
              <a:rPr lang="en-US" altLang="en-US">
                <a:latin typeface="Arial" panose="020B0604020202020204" pitchFamily="34" charset="0"/>
              </a:rPr>
              <a:t>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The fundamental raison d'</a:t>
            </a:r>
            <a:r>
              <a:rPr lang="en-GB" altLang="en-US">
                <a:latin typeface="Arial" panose="020B0604020202020204" pitchFamily="34" charset="0"/>
                <a:ea typeface="ヒラギノ角ゴ Pro W3" charset="-128"/>
              </a:rPr>
              <a:t>腎</a:t>
            </a:r>
            <a:r>
              <a:rPr lang="en-GB" altLang="ja-JP">
                <a:latin typeface="Arial" panose="020B0604020202020204" pitchFamily="34" charset="0"/>
              </a:rPr>
              <a:t>r</a:t>
            </a:r>
            <a:r>
              <a:rPr lang="en-US" altLang="ja-JP">
                <a:latin typeface="Arial" panose="020B0604020202020204" pitchFamily="34" charset="0"/>
              </a:rPr>
              <a:t>e of SUERC is to provide to universities of the Scottish consortium collaborative access to expensive equipment and specialist expertise. This is a highly cost-effective way of adding value to their research, training and teaching activities. The main areas of strength are in geochemistry, radiochemistry and isotope biogeosciences and the Centre houses perhaps the most comprehensive suite of dating techniques available in the UK, particularly for processes operating within a few tens of metres of the Earth's surface over the last ten million years. Of the thirty or so national facilities operated by NERC, the Centre is host to five, viz. the </a:t>
            </a:r>
            <a:r>
              <a:rPr lang="en-US" altLang="ja-JP" b="1" i="1">
                <a:solidFill>
                  <a:srgbClr val="0008B6"/>
                </a:solidFill>
                <a:latin typeface="Arial" panose="020B0604020202020204" pitchFamily="34" charset="0"/>
                <a:hlinkClick r:id="rId6"/>
              </a:rPr>
              <a:t>Radiocarbon Dating Laboratory</a:t>
            </a:r>
            <a:r>
              <a:rPr lang="en-US" altLang="ja-JP">
                <a:latin typeface="Arial" panose="020B0604020202020204" pitchFamily="34" charset="0"/>
              </a:rPr>
              <a:t>, the </a:t>
            </a:r>
            <a:r>
              <a:rPr lang="en-US" altLang="ja-JP" b="1" i="1">
                <a:solidFill>
                  <a:srgbClr val="0008B6"/>
                </a:solidFill>
                <a:latin typeface="Arial" panose="020B0604020202020204" pitchFamily="34" charset="0"/>
                <a:hlinkClick r:id="rId7"/>
              </a:rPr>
              <a:t>Argon Isotope Facility</a:t>
            </a:r>
            <a:r>
              <a:rPr lang="en-US" altLang="ja-JP">
                <a:latin typeface="Arial" panose="020B0604020202020204" pitchFamily="34" charset="0"/>
              </a:rPr>
              <a:t>, the </a:t>
            </a:r>
            <a:r>
              <a:rPr lang="en-US" altLang="ja-JP" b="1" i="1">
                <a:solidFill>
                  <a:srgbClr val="0008B6"/>
                </a:solidFill>
                <a:latin typeface="Arial" panose="020B0604020202020204" pitchFamily="34" charset="0"/>
                <a:hlinkClick r:id="rId8"/>
              </a:rPr>
              <a:t>Life Sciences Stable Isotope Facility</a:t>
            </a:r>
            <a:r>
              <a:rPr lang="en-US" altLang="ja-JP">
                <a:latin typeface="Arial" panose="020B0604020202020204" pitchFamily="34" charset="0"/>
              </a:rPr>
              <a:t>, the </a:t>
            </a:r>
            <a:r>
              <a:rPr lang="en-US" altLang="ja-JP" b="1" i="1">
                <a:solidFill>
                  <a:srgbClr val="0008B6"/>
                </a:solidFill>
                <a:latin typeface="Arial" panose="020B0604020202020204" pitchFamily="34" charset="0"/>
                <a:hlinkClick r:id="rId9"/>
              </a:rPr>
              <a:t>Isotope Community Support Facility</a:t>
            </a:r>
            <a:r>
              <a:rPr lang="en-US" altLang="ja-JP">
                <a:latin typeface="Arial" panose="020B0604020202020204" pitchFamily="34" charset="0"/>
              </a:rPr>
              <a:t> and the </a:t>
            </a:r>
            <a:r>
              <a:rPr lang="en-US" altLang="ja-JP" b="1" i="1">
                <a:solidFill>
                  <a:srgbClr val="0008B6"/>
                </a:solidFill>
                <a:latin typeface="Arial" panose="020B0604020202020204" pitchFamily="34" charset="0"/>
                <a:hlinkClick r:id="rId10"/>
              </a:rPr>
              <a:t>Cosmogenic Isotope Analysis Facility</a:t>
            </a:r>
            <a:r>
              <a:rPr lang="en-US" altLang="ja-JP">
                <a:latin typeface="Arial" panose="020B0604020202020204" pitchFamily="34" charset="0"/>
              </a:rPr>
              <a:t>.</a:t>
            </a:r>
          </a:p>
          <a:p>
            <a:pPr eaLnBrk="1" hangingPunct="1"/>
            <a:endParaRPr lang="en-US" altLang="en-US">
              <a:latin typeface="Arial" panose="020B0604020202020204" pitchFamily="34" charset="0"/>
            </a:endParaRPr>
          </a:p>
          <a:p>
            <a:pPr eaLnBrk="1" hangingPunct="1"/>
            <a:r>
              <a:rPr lang="en-US" altLang="en-US" b="1">
                <a:latin typeface="Arial" panose="020B0604020202020204" pitchFamily="34" charset="0"/>
              </a:rPr>
              <a:t>CASIX</a:t>
            </a:r>
            <a:r>
              <a:rPr lang="en-US" altLang="en-US">
                <a:latin typeface="Arial" panose="020B0604020202020204" pitchFamily="34" charset="0"/>
              </a:rPr>
              <a:t>, the Centre for observation of Air-Sea Interactions &amp; fluXes, is a </a:t>
            </a:r>
            <a:r>
              <a:rPr lang="en-US" altLang="en-US" u="sng">
                <a:solidFill>
                  <a:srgbClr val="0089B5"/>
                </a:solidFill>
                <a:latin typeface="Arial" panose="020B0604020202020204" pitchFamily="34" charset="0"/>
                <a:hlinkClick r:id="rId11"/>
              </a:rPr>
              <a:t>NERC Centre of Excellence in Earth Observation</a:t>
            </a:r>
            <a:r>
              <a:rPr lang="en-US" altLang="en-US">
                <a:latin typeface="Arial" panose="020B0604020202020204" pitchFamily="34" charset="0"/>
              </a:rPr>
              <a:t>. Our scientific focus is on advancing the science of air-sea interactions and reducing the errors in the prediction of climate change. The primary goal is to quantify accurately the global air-sea fluxes of carbon dioxide (CO</a:t>
            </a:r>
            <a:r>
              <a:rPr lang="en-US" altLang="en-US" baseline="-25000">
                <a:latin typeface="Arial" panose="020B0604020202020204" pitchFamily="34" charset="0"/>
              </a:rPr>
              <a:t>2</a:t>
            </a:r>
            <a:r>
              <a:rPr lang="en-US" altLang="en-US">
                <a:latin typeface="Arial" panose="020B0604020202020204" pitchFamily="34" charset="0"/>
              </a:rPr>
              <a:t>). CASIX will accelerate the exploitation of new Earth Observation satellite data to further the understanding of marine biogeochemistry in the Earth System. CASIX links NERC Centres, university groups and the Met Office to model ocean circulation and the ocean carbon cycle (</a:t>
            </a:r>
            <a:r>
              <a:rPr lang="en-US" altLang="en-US" u="sng">
                <a:solidFill>
                  <a:srgbClr val="0089B5"/>
                </a:solidFill>
                <a:latin typeface="Arial" panose="020B0604020202020204" pitchFamily="34" charset="0"/>
                <a:hlinkClick r:id="rId12"/>
              </a:rPr>
              <a:t>click here</a:t>
            </a:r>
            <a:r>
              <a:rPr lang="en-US" altLang="en-US">
                <a:latin typeface="Arial" panose="020B0604020202020204" pitchFamily="34" charset="0"/>
              </a:rPr>
              <a:t> to see a full list of partners).</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CTCD </a:t>
            </a:r>
            <a:r>
              <a:rPr lang="en-US" altLang="en-US">
                <a:latin typeface="Verdana" panose="020B0604030504040204" pitchFamily="34" charset="0"/>
              </a:rPr>
              <a:t>The aim of the Centre for Terrestrial Carbon Dynamics is to solve the equations for the terrestrial carbon balance, at a variety of scales, by a combination of modelling and data. Key to improving current understanding is quantifying the uncertainties associated with such calculations and analysing how best to reduce such uncertainties.</a:t>
            </a:r>
          </a:p>
          <a:p>
            <a:pPr eaLnBrk="1" hangingPunct="1"/>
            <a:endParaRPr lang="en-US" altLang="en-US">
              <a:latin typeface="Verdana" panose="020B0604030504040204" pitchFamily="34" charset="0"/>
            </a:endParaRPr>
          </a:p>
          <a:p>
            <a:pPr eaLnBrk="1" hangingPunct="1"/>
            <a:r>
              <a:rPr lang="en-US" altLang="en-US" b="1">
                <a:latin typeface="Arial" panose="020B0604020202020204" pitchFamily="34" charset="0"/>
              </a:rPr>
              <a:t>NERC Data Assimilation Research Centre</a:t>
            </a:r>
            <a:r>
              <a:rPr lang="en-US" altLang="en-US">
                <a:latin typeface="Arial" panose="020B0604020202020204" pitchFamily="34" charset="0"/>
              </a:rPr>
              <a:t>. </a:t>
            </a:r>
            <a:r>
              <a:rPr lang="en-US" altLang="en-US" b="1">
                <a:latin typeface="Arial" panose="020B0604020202020204" pitchFamily="34" charset="0"/>
              </a:rPr>
              <a:t>The aim of the DARC is the assessment, combination and synthesis of Earth Observation data with numerical models in order to reproduce the evolution of the earth system and to forecast its behaviour.</a:t>
            </a:r>
          </a:p>
          <a:p>
            <a:pPr eaLnBrk="1" hangingPunct="1"/>
            <a:endParaRPr lang="en-US" altLang="en-US" b="1">
              <a:latin typeface="Arial" panose="020B0604020202020204" pitchFamily="34" charset="0"/>
            </a:endParaRPr>
          </a:p>
          <a:p>
            <a:pPr eaLnBrk="1" hangingPunct="1"/>
            <a:r>
              <a:rPr lang="en-US" altLang="en-US" b="1">
                <a:solidFill>
                  <a:srgbClr val="000033"/>
                </a:solidFill>
                <a:latin typeface="Arial" panose="020B0604020202020204" pitchFamily="34" charset="0"/>
              </a:rPr>
              <a:t>Scottish Centre for Carbon Storage</a:t>
            </a:r>
          </a:p>
          <a:p>
            <a:pPr eaLnBrk="1" hangingPunct="1"/>
            <a:r>
              <a:rPr lang="en-US" altLang="en-US">
                <a:solidFill>
                  <a:srgbClr val="000033"/>
                </a:solidFill>
                <a:latin typeface="Arial" panose="020B0604020202020204" pitchFamily="34" charset="0"/>
              </a:rPr>
              <a:t>The challenge of climate change requires innovative approaches to CO2 management. A new Research Centre in Edinburgh promises to deliver the R&amp;D capability to create containment solutions to complement emissions reduction strategies. Joseph Black, Professor of Chemistry at the University of Edinburgh was first to isolate pure carbon dioxide ("fixed air") and discover its properties, presenting his thesis in 1754, and founded the world's first Chemical Society.</a:t>
            </a:r>
            <a:endParaRPr lang="en-US" altLang="en-US" b="1">
              <a:latin typeface="Arial" panose="020B0604020202020204" pitchFamily="34" charset="0"/>
            </a:endParaRPr>
          </a:p>
          <a:p>
            <a:pPr eaLnBrk="1" hangingPunct="1"/>
            <a:endParaRPr lang="en-US" altLang="en-US" b="1">
              <a:latin typeface="Arial" panose="020B0604020202020204" pitchFamily="34" charset="0"/>
            </a:endParaRPr>
          </a:p>
        </p:txBody>
      </p:sp>
    </p:spTree>
    <p:extLst>
      <p:ext uri="{BB962C8B-B14F-4D97-AF65-F5344CB8AC3E}">
        <p14:creationId xmlns:p14="http://schemas.microsoft.com/office/powerpoint/2010/main" val="192253674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4" name="Rectangle 2"/>
          <p:cNvSpPr>
            <a:spLocks noGrp="1" noRot="1" noChangeAspect="1" noChangeArrowheads="1" noTextEdit="1"/>
          </p:cNvSpPr>
          <p:nvPr>
            <p:ph type="sldImg"/>
          </p:nvPr>
        </p:nvSpPr>
        <p:spPr>
          <a:solidFill>
            <a:srgbClr val="FFFFFF"/>
          </a:solidFill>
          <a:ln/>
        </p:spPr>
      </p:sp>
      <p:sp>
        <p:nvSpPr>
          <p:cNvPr id="74755"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a:latin typeface="Arial" panose="020B0604020202020204" pitchFamily="34" charset="0"/>
              </a:rPr>
              <a:t>SAC (The Scottish Agricultural College) is an innovative, knowledge-based organisation, supporting the development of land-based industries and communities through our</a:t>
            </a:r>
            <a:r>
              <a:rPr lang="en-GB" altLang="en-US">
                <a:latin typeface="Arial" panose="020B0604020202020204" pitchFamily="34" charset="0"/>
                <a:ea typeface="ヒラギノ角ゴ Pro W3" charset="-128"/>
              </a:rPr>
              <a:t>･</a:t>
            </a:r>
            <a:r>
              <a:rPr lang="en-US" altLang="en-US">
                <a:latin typeface="Arial" panose="020B0604020202020204" pitchFamily="34" charset="0"/>
              </a:rPr>
              <a:t>specialist research and development resources</a:t>
            </a:r>
            <a:r>
              <a:rPr lang="en-GB" altLang="en-US">
                <a:latin typeface="Arial" panose="020B0604020202020204" pitchFamily="34" charset="0"/>
                <a:ea typeface="ヒラギノ角ゴ Pro W3" charset="-128"/>
              </a:rPr>
              <a:t>･</a:t>
            </a:r>
            <a:r>
              <a:rPr lang="en-US" altLang="en-US">
                <a:latin typeface="Arial" panose="020B0604020202020204" pitchFamily="34" charset="0"/>
              </a:rPr>
              <a:t>education and training provision</a:t>
            </a:r>
            <a:r>
              <a:rPr lang="en-GB" altLang="en-US">
                <a:latin typeface="Arial" panose="020B0604020202020204" pitchFamily="34" charset="0"/>
                <a:ea typeface="ヒラギノ角ゴ Pro W3" charset="-128"/>
              </a:rPr>
              <a:t>･</a:t>
            </a:r>
            <a:r>
              <a:rPr lang="en-US" altLang="en-US">
                <a:latin typeface="Arial" panose="020B0604020202020204" pitchFamily="34" charset="0"/>
              </a:rPr>
              <a:t>expert advisory and consultancy servicesOur work is wide ranging but there is a particular emphasis on agriculture and related sciences, rural business development and management, food chain quality and safety, and rural resource and environmental management.Through our associate company, SAC Commercial Ltd, we can provide a wide range of services to individuals, small and medium size enterprises, corporate clients, local and regional authorities, and government agencies and departments.Certain of our services in Scotland are assisted by the Scottish Executive Environment and Rural Affairs Department through its Grant-in-aid programme as part of the national provision for research and rural advisory services.</a:t>
            </a:r>
            <a:r>
              <a:rPr lang="en-US" altLang="en-US" b="1">
                <a:latin typeface="Arial" panose="020B0604020202020204" pitchFamily="34" charset="0"/>
              </a:rPr>
              <a:t>SAC's Scotland-wide Network</a:t>
            </a:r>
            <a:r>
              <a:rPr lang="en-US" altLang="en-US">
                <a:latin typeface="Arial" panose="020B0604020202020204" pitchFamily="34" charset="0"/>
              </a:rPr>
              <a:t>Our three main campuses are at Aberdeen, Ayr and Edinburgh, and there are 23 local advisory offices, eight veterinary centres and five research farms.Much of our work is in partnership with government departments, levy boards, other academic and research organisations, and local authorities.</a:t>
            </a:r>
            <a:r>
              <a:rPr lang="en-US" altLang="en-US" b="1">
                <a:latin typeface="Arial" panose="020B0604020202020204" pitchFamily="34" charset="0"/>
              </a:rPr>
              <a:t>Commitment to Services</a:t>
            </a:r>
            <a:r>
              <a:rPr lang="en-US" altLang="en-US">
                <a:latin typeface="Arial" panose="020B0604020202020204" pitchFamily="34" charset="0"/>
              </a:rPr>
              <a:t>We are committed to providing the highest levels of service to all of our clients. See our 'Standards of Service'.</a:t>
            </a:r>
          </a:p>
          <a:p>
            <a:pPr eaLnBrk="1" hangingPunct="1"/>
            <a:endParaRPr lang="en-US" altLang="en-US">
              <a:latin typeface="Arial" panose="020B0604020202020204" pitchFamily="34" charset="0"/>
            </a:endParaRPr>
          </a:p>
          <a:p>
            <a:pPr eaLnBrk="1" hangingPunct="1">
              <a:spcAft>
                <a:spcPts val="1200"/>
              </a:spcAft>
            </a:pPr>
            <a:r>
              <a:rPr lang="en-US" altLang="en-US">
                <a:latin typeface="Arial" panose="020B0604020202020204" pitchFamily="34" charset="0"/>
              </a:rPr>
              <a:t>ur scientific programme has two key funding elements:</a:t>
            </a:r>
            <a:r>
              <a:rPr lang="en-GB" altLang="en-US">
                <a:latin typeface="Arial" panose="020B0604020202020204" pitchFamily="34" charset="0"/>
                <a:ea typeface="ヒラギノ角ゴ Pro W3" charset="-128"/>
              </a:rPr>
              <a:t>･</a:t>
            </a:r>
            <a:r>
              <a:rPr lang="en-US" altLang="en-US">
                <a:latin typeface="Arial" panose="020B0604020202020204" pitchFamily="34" charset="0"/>
              </a:rPr>
              <a:t>A </a:t>
            </a:r>
            <a:r>
              <a:rPr lang="en-US" altLang="en-US" b="1">
                <a:latin typeface="Arial" panose="020B0604020202020204" pitchFamily="34" charset="0"/>
              </a:rPr>
              <a:t>Core Strategic </a:t>
            </a:r>
            <a:r>
              <a:rPr lang="en-US" altLang="en-US">
                <a:latin typeface="Arial" panose="020B0604020202020204" pitchFamily="34" charset="0"/>
              </a:rPr>
              <a:t>programme funded from the UK government's Science Budget and administered through the Natural Environment Research Council (NERC). The programme entails long-term surveying, monitoring and databasing, underpinned by applied research. </a:t>
            </a:r>
            <a:r>
              <a:rPr lang="en-GB" altLang="en-US">
                <a:latin typeface="Arial" panose="020B0604020202020204" pitchFamily="34" charset="0"/>
                <a:ea typeface="ヒラギノ角ゴ Pro W3" charset="-128"/>
              </a:rPr>
              <a:t>ﾊ</a:t>
            </a:r>
            <a:r>
              <a:rPr lang="en-GB" altLang="ja-JP">
                <a:latin typeface="Arial" panose="020B0604020202020204" pitchFamily="34" charset="0"/>
                <a:ea typeface="ヒラギノ角ゴ Pro W3" charset="-128"/>
              </a:rPr>
              <a:t>･</a:t>
            </a:r>
            <a:r>
              <a:rPr lang="en-US" altLang="ja-JP">
                <a:latin typeface="Arial" panose="020B0604020202020204" pitchFamily="34" charset="0"/>
              </a:rPr>
              <a:t>A </a:t>
            </a:r>
            <a:r>
              <a:rPr lang="en-US" altLang="ja-JP" b="1">
                <a:latin typeface="Arial" panose="020B0604020202020204" pitchFamily="34" charset="0"/>
              </a:rPr>
              <a:t>Commissioned </a:t>
            </a:r>
            <a:r>
              <a:rPr lang="en-US" altLang="ja-JP">
                <a:latin typeface="Arial" panose="020B0604020202020204" pitchFamily="34" charset="0"/>
              </a:rPr>
              <a:t>programme undertaken for clients but with an essential aim that it should enhance the public-good objectives of the Core Strategic programme.Understanding the Earth and the processes that shape it is fundamental to the successful development and sustainable management of our planet. The evolution of the Earth</a:t>
            </a:r>
            <a:r>
              <a:rPr lang="en-GB" altLang="en-US">
                <a:latin typeface="Arial" panose="020B0604020202020204" pitchFamily="34" charset="0"/>
                <a:ea typeface="ヒラギノ角ゴ Pro W3" charset="-128"/>
              </a:rPr>
              <a:t>ﾕ</a:t>
            </a:r>
            <a:r>
              <a:rPr lang="en-GB" altLang="ja-JP">
                <a:latin typeface="Arial" panose="020B0604020202020204" pitchFamily="34" charset="0"/>
              </a:rPr>
              <a:t>s</a:t>
            </a:r>
            <a:r>
              <a:rPr lang="en-US" altLang="ja-JP">
                <a:latin typeface="Arial" panose="020B0604020202020204" pitchFamily="34" charset="0"/>
              </a:rPr>
              <a:t> crust over geological time has resulted in diverse, often beautiful, landscapes formed by earthquakes, oceans, fire and ice. These landscapes are also a source of mineral wealth and water, a base for engineering projects and a receptacle for our waste. In order to safeguard the well-being of the planet, we need geological data and expertise to help us understand the complex interactions between the Earth</a:t>
            </a:r>
            <a:r>
              <a:rPr lang="en-GB" altLang="en-US">
                <a:latin typeface="Arial" panose="020B0604020202020204" pitchFamily="34" charset="0"/>
                <a:ea typeface="ヒラギノ角ゴ Pro W3" charset="-128"/>
              </a:rPr>
              <a:t>ﾕ</a:t>
            </a:r>
            <a:r>
              <a:rPr lang="en-GB" altLang="ja-JP">
                <a:latin typeface="Arial" panose="020B0604020202020204" pitchFamily="34" charset="0"/>
              </a:rPr>
              <a:t>s</a:t>
            </a:r>
            <a:r>
              <a:rPr lang="en-US" altLang="ja-JP">
                <a:latin typeface="Arial" panose="020B0604020202020204" pitchFamily="34" charset="0"/>
              </a:rPr>
              <a:t> shallow subsurface, water, air and living things.</a:t>
            </a:r>
          </a:p>
          <a:p>
            <a:pPr eaLnBrk="1" hangingPunct="1"/>
            <a:endParaRPr lang="en-US" altLang="en-US">
              <a:latin typeface="Arial" panose="020B0604020202020204" pitchFamily="34" charset="0"/>
            </a:endParaRPr>
          </a:p>
        </p:txBody>
      </p:sp>
    </p:spTree>
    <p:extLst>
      <p:ext uri="{BB962C8B-B14F-4D97-AF65-F5344CB8AC3E}">
        <p14:creationId xmlns:p14="http://schemas.microsoft.com/office/powerpoint/2010/main" val="405072920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solidFill>
            <a:srgbClr val="FFFFFF"/>
          </a:solidFill>
          <a:ln/>
        </p:spPr>
      </p:sp>
      <p:sp>
        <p:nvSpPr>
          <p:cNvPr id="778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a:solidFill>
                  <a:srgbClr val="000033"/>
                </a:solidFill>
                <a:latin typeface="Arial" panose="020B0604020202020204" pitchFamily="34" charset="0"/>
              </a:rPr>
              <a:t>The </a:t>
            </a:r>
            <a:r>
              <a:rPr lang="en-US" altLang="en-US" b="1">
                <a:solidFill>
                  <a:srgbClr val="000033"/>
                </a:solidFill>
                <a:latin typeface="Arial" panose="020B0604020202020204" pitchFamily="34" charset="0"/>
              </a:rPr>
              <a:t>Edinburgh Materials and Micro-Analysis Centre </a:t>
            </a:r>
            <a:r>
              <a:rPr lang="en-US" altLang="en-US">
                <a:solidFill>
                  <a:srgbClr val="000033"/>
                </a:solidFill>
                <a:latin typeface="Arial" panose="020B0604020202020204" pitchFamily="34" charset="0"/>
              </a:rPr>
              <a:t>exists to provide integrated and interdisciplinary facilities for the application of microbeam analytical techniques to material analysis. The facilities are concerned with micron-scale investigations of the chemical composition, atomic structure and surface texture of both natural (mineral) and synthetic materials. Virtually all chemical elements and isotopes, in major or trace amounts, may be analysed with the available instrumentation.The majority of the instruments concerned are housed in the Grant Institute of the School of GeoSciences, with additional facilities in the School of Chemistry, both on the King's Buildings Campus of the University. The combined instrumentation and facilities have recently been extensively upgraded with a NERC-administered JIF grant and a ESPRC grant (both awarded in 2000-2001).</a:t>
            </a:r>
          </a:p>
          <a:p>
            <a:pPr eaLnBrk="1" hangingPunct="1"/>
            <a:endParaRPr lang="en-US" altLang="en-US">
              <a:solidFill>
                <a:srgbClr val="000033"/>
              </a:solidFill>
              <a:latin typeface="Arial" panose="020B0604020202020204" pitchFamily="34" charset="0"/>
            </a:endParaRPr>
          </a:p>
          <a:p>
            <a:pPr eaLnBrk="1" hangingPunct="1"/>
            <a:r>
              <a:rPr lang="en-US" altLang="en-US">
                <a:latin typeface="Arial" panose="020B0604020202020204" pitchFamily="34" charset="0"/>
              </a:rPr>
              <a:t>The Centre for Science at Extreem Conditions CSEC is a multi-disciplinary Centre at </a:t>
            </a:r>
            <a:r>
              <a:rPr lang="en-US" altLang="en-US" u="sng">
                <a:solidFill>
                  <a:srgbClr val="000BF0"/>
                </a:solidFill>
                <a:latin typeface="Arial" panose="020B0604020202020204" pitchFamily="34" charset="0"/>
                <a:hlinkClick r:id="rId3"/>
              </a:rPr>
              <a:t>The University of Edinburgh</a:t>
            </a:r>
            <a:r>
              <a:rPr lang="en-US" altLang="en-US">
                <a:latin typeface="Arial" panose="020B0604020202020204" pitchFamily="34" charset="0"/>
              </a:rPr>
              <a:t> designed to promote the study of materials at extremes of pressure and temperature, and in electromagnetic fields, using both </a:t>
            </a:r>
            <a:r>
              <a:rPr lang="en-US" altLang="en-US" u="sng">
                <a:solidFill>
                  <a:srgbClr val="000BF0"/>
                </a:solidFill>
                <a:latin typeface="Arial" panose="020B0604020202020204" pitchFamily="34" charset="0"/>
                <a:hlinkClick r:id="rId4"/>
              </a:rPr>
              <a:t>in-house</a:t>
            </a:r>
            <a:r>
              <a:rPr lang="en-US" altLang="en-US">
                <a:latin typeface="Arial" panose="020B0604020202020204" pitchFamily="34" charset="0"/>
              </a:rPr>
              <a:t> and </a:t>
            </a:r>
            <a:r>
              <a:rPr lang="en-US" altLang="en-US" u="sng">
                <a:solidFill>
                  <a:srgbClr val="000BF0"/>
                </a:solidFill>
                <a:latin typeface="Arial" panose="020B0604020202020204" pitchFamily="34" charset="0"/>
                <a:hlinkClick r:id="rId5"/>
              </a:rPr>
              <a:t>synchrotron and neutron</a:t>
            </a:r>
            <a:r>
              <a:rPr lang="en-US" altLang="en-US">
                <a:latin typeface="Arial" panose="020B0604020202020204" pitchFamily="34" charset="0"/>
              </a:rPr>
              <a:t> techniques.</a:t>
            </a:r>
          </a:p>
          <a:p>
            <a:pPr eaLnBrk="1" hangingPunct="1"/>
            <a:endParaRPr lang="en-US" altLang="en-US">
              <a:latin typeface="Arial" panose="020B0604020202020204" pitchFamily="34" charset="0"/>
            </a:endParaRPr>
          </a:p>
          <a:p>
            <a:pPr eaLnBrk="1" hangingPunct="1"/>
            <a:r>
              <a:rPr lang="en-US" altLang="en-US" b="1">
                <a:latin typeface="Arial" panose="020B0604020202020204" pitchFamily="34" charset="0"/>
              </a:rPr>
              <a:t>CMSE is a research centre of the College of Science and Engineering. All the Schools of the College participate in its work and some 40 members of academic staff are members of CMSE.The role of the Centre is to promote high quality work in materials (broadly interpreted), emphasising multi-disciplinarity, within the College and beyond.</a:t>
            </a:r>
            <a:r>
              <a:rPr lang="en-US" altLang="en-US">
                <a:latin typeface="Arial" panose="020B0604020202020204" pitchFamily="34" charset="0"/>
              </a:rPr>
              <a:t>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The fundamental raison d'</a:t>
            </a:r>
            <a:r>
              <a:rPr lang="en-GB" altLang="en-US">
                <a:latin typeface="Arial" panose="020B0604020202020204" pitchFamily="34" charset="0"/>
                <a:ea typeface="ヒラギノ角ゴ Pro W3" charset="-128"/>
              </a:rPr>
              <a:t>腎</a:t>
            </a:r>
            <a:r>
              <a:rPr lang="en-GB" altLang="ja-JP">
                <a:latin typeface="Arial" panose="020B0604020202020204" pitchFamily="34" charset="0"/>
              </a:rPr>
              <a:t>r</a:t>
            </a:r>
            <a:r>
              <a:rPr lang="en-US" altLang="ja-JP">
                <a:latin typeface="Arial" panose="020B0604020202020204" pitchFamily="34" charset="0"/>
              </a:rPr>
              <a:t>e of SUERC is to provide to universities of the Scottish consortium collaborative access to expensive equipment and specialist expertise. This is a highly cost-effective way of adding value to their research, training and teaching activities. The main areas of strength are in geochemistry, radiochemistry and isotope biogeosciences and the Centre houses perhaps the most comprehensive suite of dating techniques available in the UK, particularly for processes operating within a few tens of metres of the Earth's surface over the last ten million years. Of the thirty or so national facilities operated by NERC, the Centre is host to five, viz. the </a:t>
            </a:r>
            <a:r>
              <a:rPr lang="en-US" altLang="ja-JP" b="1" i="1">
                <a:solidFill>
                  <a:srgbClr val="0008B6"/>
                </a:solidFill>
                <a:latin typeface="Arial" panose="020B0604020202020204" pitchFamily="34" charset="0"/>
                <a:hlinkClick r:id="rId6"/>
              </a:rPr>
              <a:t>Radiocarbon Dating Laboratory</a:t>
            </a:r>
            <a:r>
              <a:rPr lang="en-US" altLang="ja-JP">
                <a:latin typeface="Arial" panose="020B0604020202020204" pitchFamily="34" charset="0"/>
              </a:rPr>
              <a:t>, the </a:t>
            </a:r>
            <a:r>
              <a:rPr lang="en-US" altLang="ja-JP" b="1" i="1">
                <a:solidFill>
                  <a:srgbClr val="0008B6"/>
                </a:solidFill>
                <a:latin typeface="Arial" panose="020B0604020202020204" pitchFamily="34" charset="0"/>
                <a:hlinkClick r:id="rId7"/>
              </a:rPr>
              <a:t>Argon Isotope Facility</a:t>
            </a:r>
            <a:r>
              <a:rPr lang="en-US" altLang="ja-JP">
                <a:latin typeface="Arial" panose="020B0604020202020204" pitchFamily="34" charset="0"/>
              </a:rPr>
              <a:t>, the </a:t>
            </a:r>
            <a:r>
              <a:rPr lang="en-US" altLang="ja-JP" b="1" i="1">
                <a:solidFill>
                  <a:srgbClr val="0008B6"/>
                </a:solidFill>
                <a:latin typeface="Arial" panose="020B0604020202020204" pitchFamily="34" charset="0"/>
                <a:hlinkClick r:id="rId8"/>
              </a:rPr>
              <a:t>Life Sciences Stable Isotope Facility</a:t>
            </a:r>
            <a:r>
              <a:rPr lang="en-US" altLang="ja-JP">
                <a:latin typeface="Arial" panose="020B0604020202020204" pitchFamily="34" charset="0"/>
              </a:rPr>
              <a:t>, the </a:t>
            </a:r>
            <a:r>
              <a:rPr lang="en-US" altLang="ja-JP" b="1" i="1">
                <a:solidFill>
                  <a:srgbClr val="0008B6"/>
                </a:solidFill>
                <a:latin typeface="Arial" panose="020B0604020202020204" pitchFamily="34" charset="0"/>
                <a:hlinkClick r:id="rId9"/>
              </a:rPr>
              <a:t>Isotope Community Support Facility</a:t>
            </a:r>
            <a:r>
              <a:rPr lang="en-US" altLang="ja-JP">
                <a:latin typeface="Arial" panose="020B0604020202020204" pitchFamily="34" charset="0"/>
              </a:rPr>
              <a:t> and the </a:t>
            </a:r>
            <a:r>
              <a:rPr lang="en-US" altLang="ja-JP" b="1" i="1">
                <a:solidFill>
                  <a:srgbClr val="0008B6"/>
                </a:solidFill>
                <a:latin typeface="Arial" panose="020B0604020202020204" pitchFamily="34" charset="0"/>
                <a:hlinkClick r:id="rId10"/>
              </a:rPr>
              <a:t>Cosmogenic Isotope Analysis Facility</a:t>
            </a:r>
            <a:r>
              <a:rPr lang="en-US" altLang="ja-JP">
                <a:latin typeface="Arial" panose="020B0604020202020204" pitchFamily="34" charset="0"/>
              </a:rPr>
              <a:t>.</a:t>
            </a:r>
          </a:p>
          <a:p>
            <a:pPr eaLnBrk="1" hangingPunct="1"/>
            <a:endParaRPr lang="en-US" altLang="en-US">
              <a:latin typeface="Arial" panose="020B0604020202020204" pitchFamily="34" charset="0"/>
            </a:endParaRPr>
          </a:p>
          <a:p>
            <a:pPr eaLnBrk="1" hangingPunct="1"/>
            <a:r>
              <a:rPr lang="en-US" altLang="en-US" b="1">
                <a:latin typeface="Arial" panose="020B0604020202020204" pitchFamily="34" charset="0"/>
              </a:rPr>
              <a:t>CASIX</a:t>
            </a:r>
            <a:r>
              <a:rPr lang="en-US" altLang="en-US">
                <a:latin typeface="Arial" panose="020B0604020202020204" pitchFamily="34" charset="0"/>
              </a:rPr>
              <a:t>, the Centre for observation of Air-Sea Interactions &amp; fluXes, is a </a:t>
            </a:r>
            <a:r>
              <a:rPr lang="en-US" altLang="en-US" u="sng">
                <a:solidFill>
                  <a:srgbClr val="0089B5"/>
                </a:solidFill>
                <a:latin typeface="Arial" panose="020B0604020202020204" pitchFamily="34" charset="0"/>
                <a:hlinkClick r:id="rId11"/>
              </a:rPr>
              <a:t>NERC Centre of Excellence in Earth Observation</a:t>
            </a:r>
            <a:r>
              <a:rPr lang="en-US" altLang="en-US">
                <a:latin typeface="Arial" panose="020B0604020202020204" pitchFamily="34" charset="0"/>
              </a:rPr>
              <a:t>. Our scientific focus is on advancing the science of air-sea interactions and reducing the errors in the prediction of climate change. The primary goal is to quantify accurately the global air-sea fluxes of carbon dioxide (CO</a:t>
            </a:r>
            <a:r>
              <a:rPr lang="en-US" altLang="en-US" baseline="-25000">
                <a:latin typeface="Arial" panose="020B0604020202020204" pitchFamily="34" charset="0"/>
              </a:rPr>
              <a:t>2</a:t>
            </a:r>
            <a:r>
              <a:rPr lang="en-US" altLang="en-US">
                <a:latin typeface="Arial" panose="020B0604020202020204" pitchFamily="34" charset="0"/>
              </a:rPr>
              <a:t>). CASIX will accelerate the exploitation of new Earth Observation satellite data to further the understanding of marine biogeochemistry in the Earth System. CASIX links NERC Centres, university groups and the Met Office to model ocean circulation and the ocean carbon cycle (</a:t>
            </a:r>
            <a:r>
              <a:rPr lang="en-US" altLang="en-US" u="sng">
                <a:solidFill>
                  <a:srgbClr val="0089B5"/>
                </a:solidFill>
                <a:latin typeface="Arial" panose="020B0604020202020204" pitchFamily="34" charset="0"/>
                <a:hlinkClick r:id="rId12"/>
              </a:rPr>
              <a:t>click here</a:t>
            </a:r>
            <a:r>
              <a:rPr lang="en-US" altLang="en-US">
                <a:latin typeface="Arial" panose="020B0604020202020204" pitchFamily="34" charset="0"/>
              </a:rPr>
              <a:t> to see a full list of partners).</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CTCD </a:t>
            </a:r>
            <a:r>
              <a:rPr lang="en-US" altLang="en-US">
                <a:latin typeface="Verdana" panose="020B0604030504040204" pitchFamily="34" charset="0"/>
              </a:rPr>
              <a:t>The aim of the Centre for Terrestrial Carbon Dynamics is to solve the equations for the terrestrial carbon balance, at a variety of scales, by a combination of modelling and data. Key to improving current understanding is quantifying the uncertainties associated with such calculations and analysing how best to reduce such uncertainties.</a:t>
            </a:r>
          </a:p>
          <a:p>
            <a:pPr eaLnBrk="1" hangingPunct="1"/>
            <a:endParaRPr lang="en-US" altLang="en-US">
              <a:latin typeface="Verdana" panose="020B0604030504040204" pitchFamily="34" charset="0"/>
            </a:endParaRPr>
          </a:p>
          <a:p>
            <a:pPr eaLnBrk="1" hangingPunct="1"/>
            <a:r>
              <a:rPr lang="en-US" altLang="en-US" b="1">
                <a:latin typeface="Arial" panose="020B0604020202020204" pitchFamily="34" charset="0"/>
              </a:rPr>
              <a:t>NERC Data Assimilation Research Centre</a:t>
            </a:r>
            <a:r>
              <a:rPr lang="en-US" altLang="en-US">
                <a:latin typeface="Arial" panose="020B0604020202020204" pitchFamily="34" charset="0"/>
              </a:rPr>
              <a:t>. </a:t>
            </a:r>
            <a:r>
              <a:rPr lang="en-US" altLang="en-US" b="1">
                <a:latin typeface="Arial" panose="020B0604020202020204" pitchFamily="34" charset="0"/>
              </a:rPr>
              <a:t>The aim of the DARC is the assessment, combination and synthesis of Earth Observation data with numerical models in order to reproduce the evolution of the earth system and to forecast its behaviour.</a:t>
            </a:r>
          </a:p>
          <a:p>
            <a:pPr eaLnBrk="1" hangingPunct="1"/>
            <a:endParaRPr lang="en-US" altLang="en-US" b="1">
              <a:latin typeface="Arial" panose="020B0604020202020204" pitchFamily="34" charset="0"/>
            </a:endParaRPr>
          </a:p>
          <a:p>
            <a:pPr eaLnBrk="1" hangingPunct="1"/>
            <a:r>
              <a:rPr lang="en-US" altLang="en-US" b="1">
                <a:solidFill>
                  <a:srgbClr val="000033"/>
                </a:solidFill>
                <a:latin typeface="Arial" panose="020B0604020202020204" pitchFamily="34" charset="0"/>
              </a:rPr>
              <a:t>Scottish Centre for Carbon Storage</a:t>
            </a:r>
          </a:p>
          <a:p>
            <a:pPr eaLnBrk="1" hangingPunct="1"/>
            <a:r>
              <a:rPr lang="en-US" altLang="en-US">
                <a:solidFill>
                  <a:srgbClr val="000033"/>
                </a:solidFill>
                <a:latin typeface="Arial" panose="020B0604020202020204" pitchFamily="34" charset="0"/>
              </a:rPr>
              <a:t>The challenge of climate change requires innovative approaches to CO2 management. A new Research Centre in Edinburgh promises to deliver the R&amp;D capability to create containment solutions to complement emissions reduction strategies. Joseph Black, Professor of Chemistry at the University of Edinburgh was first to isolate pure carbon dioxide ("fixed air") and discover its properties, presenting his thesis in 1754, and founded the world's first Chemical Society.</a:t>
            </a:r>
            <a:endParaRPr lang="en-US" altLang="en-US" b="1">
              <a:latin typeface="Arial" panose="020B0604020202020204" pitchFamily="34" charset="0"/>
            </a:endParaRPr>
          </a:p>
          <a:p>
            <a:pPr eaLnBrk="1" hangingPunct="1"/>
            <a:endParaRPr lang="en-US" altLang="en-US" b="1">
              <a:latin typeface="Arial" panose="020B0604020202020204" pitchFamily="34" charset="0"/>
            </a:endParaRPr>
          </a:p>
        </p:txBody>
      </p:sp>
    </p:spTree>
    <p:extLst>
      <p:ext uri="{BB962C8B-B14F-4D97-AF65-F5344CB8AC3E}">
        <p14:creationId xmlns:p14="http://schemas.microsoft.com/office/powerpoint/2010/main" val="69721794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7826" name="Rectangle 2"/>
          <p:cNvSpPr>
            <a:spLocks noGrp="1" noRot="1" noChangeAspect="1" noChangeArrowheads="1" noTextEdit="1"/>
          </p:cNvSpPr>
          <p:nvPr>
            <p:ph type="sldImg"/>
          </p:nvPr>
        </p:nvSpPr>
        <p:spPr>
          <a:solidFill>
            <a:srgbClr val="FFFFFF"/>
          </a:solidFill>
          <a:ln/>
        </p:spPr>
      </p:sp>
      <p:sp>
        <p:nvSpPr>
          <p:cNvPr id="778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a:solidFill>
                  <a:srgbClr val="000033"/>
                </a:solidFill>
                <a:latin typeface="Arial" panose="020B0604020202020204" pitchFamily="34" charset="0"/>
              </a:rPr>
              <a:t>The </a:t>
            </a:r>
            <a:r>
              <a:rPr lang="en-US" altLang="en-US" b="1">
                <a:solidFill>
                  <a:srgbClr val="000033"/>
                </a:solidFill>
                <a:latin typeface="Arial" panose="020B0604020202020204" pitchFamily="34" charset="0"/>
              </a:rPr>
              <a:t>Edinburgh Materials and Micro-Analysis Centre </a:t>
            </a:r>
            <a:r>
              <a:rPr lang="en-US" altLang="en-US">
                <a:solidFill>
                  <a:srgbClr val="000033"/>
                </a:solidFill>
                <a:latin typeface="Arial" panose="020B0604020202020204" pitchFamily="34" charset="0"/>
              </a:rPr>
              <a:t>exists to provide integrated and interdisciplinary facilities for the application of microbeam analytical techniques to material analysis. The facilities are concerned with micron-scale investigations of the chemical composition, atomic structure and surface texture of both natural (mineral) and synthetic materials. Virtually all chemical elements and isotopes, in major or trace amounts, may be analysed with the available instrumentation.The majority of the instruments concerned are housed in the Grant Institute of the School of GeoSciences, with additional facilities in the School of Chemistry, both on the King's Buildings Campus of the University. The combined instrumentation and facilities have recently been extensively upgraded with a NERC-administered JIF grant and a ESPRC grant (both awarded in 2000-2001).</a:t>
            </a:r>
          </a:p>
          <a:p>
            <a:pPr eaLnBrk="1" hangingPunct="1"/>
            <a:endParaRPr lang="en-US" altLang="en-US">
              <a:solidFill>
                <a:srgbClr val="000033"/>
              </a:solidFill>
              <a:latin typeface="Arial" panose="020B0604020202020204" pitchFamily="34" charset="0"/>
            </a:endParaRPr>
          </a:p>
          <a:p>
            <a:pPr eaLnBrk="1" hangingPunct="1"/>
            <a:r>
              <a:rPr lang="en-US" altLang="en-US">
                <a:latin typeface="Arial" panose="020B0604020202020204" pitchFamily="34" charset="0"/>
              </a:rPr>
              <a:t>The Centre for Science at Extreem Conditions CSEC is a multi-disciplinary Centre at </a:t>
            </a:r>
            <a:r>
              <a:rPr lang="en-US" altLang="en-US" u="sng">
                <a:solidFill>
                  <a:srgbClr val="000BF0"/>
                </a:solidFill>
                <a:latin typeface="Arial" panose="020B0604020202020204" pitchFamily="34" charset="0"/>
                <a:hlinkClick r:id="rId3"/>
              </a:rPr>
              <a:t>The University of Edinburgh</a:t>
            </a:r>
            <a:r>
              <a:rPr lang="en-US" altLang="en-US">
                <a:latin typeface="Arial" panose="020B0604020202020204" pitchFamily="34" charset="0"/>
              </a:rPr>
              <a:t> designed to promote the study of materials at extremes of pressure and temperature, and in electromagnetic fields, using both </a:t>
            </a:r>
            <a:r>
              <a:rPr lang="en-US" altLang="en-US" u="sng">
                <a:solidFill>
                  <a:srgbClr val="000BF0"/>
                </a:solidFill>
                <a:latin typeface="Arial" panose="020B0604020202020204" pitchFamily="34" charset="0"/>
                <a:hlinkClick r:id="rId4"/>
              </a:rPr>
              <a:t>in-house</a:t>
            </a:r>
            <a:r>
              <a:rPr lang="en-US" altLang="en-US">
                <a:latin typeface="Arial" panose="020B0604020202020204" pitchFamily="34" charset="0"/>
              </a:rPr>
              <a:t> and </a:t>
            </a:r>
            <a:r>
              <a:rPr lang="en-US" altLang="en-US" u="sng">
                <a:solidFill>
                  <a:srgbClr val="000BF0"/>
                </a:solidFill>
                <a:latin typeface="Arial" panose="020B0604020202020204" pitchFamily="34" charset="0"/>
                <a:hlinkClick r:id="rId5"/>
              </a:rPr>
              <a:t>synchrotron and neutron</a:t>
            </a:r>
            <a:r>
              <a:rPr lang="en-US" altLang="en-US">
                <a:latin typeface="Arial" panose="020B0604020202020204" pitchFamily="34" charset="0"/>
              </a:rPr>
              <a:t> techniques.</a:t>
            </a:r>
          </a:p>
          <a:p>
            <a:pPr eaLnBrk="1" hangingPunct="1"/>
            <a:endParaRPr lang="en-US" altLang="en-US">
              <a:latin typeface="Arial" panose="020B0604020202020204" pitchFamily="34" charset="0"/>
            </a:endParaRPr>
          </a:p>
          <a:p>
            <a:pPr eaLnBrk="1" hangingPunct="1"/>
            <a:r>
              <a:rPr lang="en-US" altLang="en-US" b="1">
                <a:latin typeface="Arial" panose="020B0604020202020204" pitchFamily="34" charset="0"/>
              </a:rPr>
              <a:t>CMSE is a research centre of the College of Science and Engineering. All the Schools of the College participate in its work and some 40 members of academic staff are members of CMSE.The role of the Centre is to promote high quality work in materials (broadly interpreted), emphasising multi-disciplinarity, within the College and beyond.</a:t>
            </a:r>
            <a:r>
              <a:rPr lang="en-US" altLang="en-US">
                <a:latin typeface="Arial" panose="020B0604020202020204" pitchFamily="34" charset="0"/>
              </a:rPr>
              <a:t> </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The fundamental raison d'</a:t>
            </a:r>
            <a:r>
              <a:rPr lang="en-GB" altLang="en-US">
                <a:latin typeface="Arial" panose="020B0604020202020204" pitchFamily="34" charset="0"/>
                <a:ea typeface="ヒラギノ角ゴ Pro W3" charset="-128"/>
              </a:rPr>
              <a:t>腎</a:t>
            </a:r>
            <a:r>
              <a:rPr lang="en-GB" altLang="ja-JP">
                <a:latin typeface="Arial" panose="020B0604020202020204" pitchFamily="34" charset="0"/>
              </a:rPr>
              <a:t>r</a:t>
            </a:r>
            <a:r>
              <a:rPr lang="en-US" altLang="ja-JP">
                <a:latin typeface="Arial" panose="020B0604020202020204" pitchFamily="34" charset="0"/>
              </a:rPr>
              <a:t>e of SUERC is to provide to universities of the Scottish consortium collaborative access to expensive equipment and specialist expertise. This is a highly cost-effective way of adding value to their research, training and teaching activities. The main areas of strength are in geochemistry, radiochemistry and isotope biogeosciences and the Centre houses perhaps the most comprehensive suite of dating techniques available in the UK, particularly for processes operating within a few tens of metres of the Earth's surface over the last ten million years. Of the thirty or so national facilities operated by NERC, the Centre is host to five, viz. the </a:t>
            </a:r>
            <a:r>
              <a:rPr lang="en-US" altLang="ja-JP" b="1" i="1">
                <a:solidFill>
                  <a:srgbClr val="0008B6"/>
                </a:solidFill>
                <a:latin typeface="Arial" panose="020B0604020202020204" pitchFamily="34" charset="0"/>
                <a:hlinkClick r:id="rId6"/>
              </a:rPr>
              <a:t>Radiocarbon Dating Laboratory</a:t>
            </a:r>
            <a:r>
              <a:rPr lang="en-US" altLang="ja-JP">
                <a:latin typeface="Arial" panose="020B0604020202020204" pitchFamily="34" charset="0"/>
              </a:rPr>
              <a:t>, the </a:t>
            </a:r>
            <a:r>
              <a:rPr lang="en-US" altLang="ja-JP" b="1" i="1">
                <a:solidFill>
                  <a:srgbClr val="0008B6"/>
                </a:solidFill>
                <a:latin typeface="Arial" panose="020B0604020202020204" pitchFamily="34" charset="0"/>
                <a:hlinkClick r:id="rId7"/>
              </a:rPr>
              <a:t>Argon Isotope Facility</a:t>
            </a:r>
            <a:r>
              <a:rPr lang="en-US" altLang="ja-JP">
                <a:latin typeface="Arial" panose="020B0604020202020204" pitchFamily="34" charset="0"/>
              </a:rPr>
              <a:t>, the </a:t>
            </a:r>
            <a:r>
              <a:rPr lang="en-US" altLang="ja-JP" b="1" i="1">
                <a:solidFill>
                  <a:srgbClr val="0008B6"/>
                </a:solidFill>
                <a:latin typeface="Arial" panose="020B0604020202020204" pitchFamily="34" charset="0"/>
                <a:hlinkClick r:id="rId8"/>
              </a:rPr>
              <a:t>Life Sciences Stable Isotope Facility</a:t>
            </a:r>
            <a:r>
              <a:rPr lang="en-US" altLang="ja-JP">
                <a:latin typeface="Arial" panose="020B0604020202020204" pitchFamily="34" charset="0"/>
              </a:rPr>
              <a:t>, the </a:t>
            </a:r>
            <a:r>
              <a:rPr lang="en-US" altLang="ja-JP" b="1" i="1">
                <a:solidFill>
                  <a:srgbClr val="0008B6"/>
                </a:solidFill>
                <a:latin typeface="Arial" panose="020B0604020202020204" pitchFamily="34" charset="0"/>
                <a:hlinkClick r:id="rId9"/>
              </a:rPr>
              <a:t>Isotope Community Support Facility</a:t>
            </a:r>
            <a:r>
              <a:rPr lang="en-US" altLang="ja-JP">
                <a:latin typeface="Arial" panose="020B0604020202020204" pitchFamily="34" charset="0"/>
              </a:rPr>
              <a:t> and the </a:t>
            </a:r>
            <a:r>
              <a:rPr lang="en-US" altLang="ja-JP" b="1" i="1">
                <a:solidFill>
                  <a:srgbClr val="0008B6"/>
                </a:solidFill>
                <a:latin typeface="Arial" panose="020B0604020202020204" pitchFamily="34" charset="0"/>
                <a:hlinkClick r:id="rId10"/>
              </a:rPr>
              <a:t>Cosmogenic Isotope Analysis Facility</a:t>
            </a:r>
            <a:r>
              <a:rPr lang="en-US" altLang="ja-JP">
                <a:latin typeface="Arial" panose="020B0604020202020204" pitchFamily="34" charset="0"/>
              </a:rPr>
              <a:t>.</a:t>
            </a:r>
          </a:p>
          <a:p>
            <a:pPr eaLnBrk="1" hangingPunct="1"/>
            <a:endParaRPr lang="en-US" altLang="en-US">
              <a:latin typeface="Arial" panose="020B0604020202020204" pitchFamily="34" charset="0"/>
            </a:endParaRPr>
          </a:p>
          <a:p>
            <a:pPr eaLnBrk="1" hangingPunct="1"/>
            <a:r>
              <a:rPr lang="en-US" altLang="en-US" b="1">
                <a:latin typeface="Arial" panose="020B0604020202020204" pitchFamily="34" charset="0"/>
              </a:rPr>
              <a:t>CASIX</a:t>
            </a:r>
            <a:r>
              <a:rPr lang="en-US" altLang="en-US">
                <a:latin typeface="Arial" panose="020B0604020202020204" pitchFamily="34" charset="0"/>
              </a:rPr>
              <a:t>, the Centre for observation of Air-Sea Interactions &amp; fluXes, is a </a:t>
            </a:r>
            <a:r>
              <a:rPr lang="en-US" altLang="en-US" u="sng">
                <a:solidFill>
                  <a:srgbClr val="0089B5"/>
                </a:solidFill>
                <a:latin typeface="Arial" panose="020B0604020202020204" pitchFamily="34" charset="0"/>
                <a:hlinkClick r:id="rId11"/>
              </a:rPr>
              <a:t>NERC Centre of Excellence in Earth Observation</a:t>
            </a:r>
            <a:r>
              <a:rPr lang="en-US" altLang="en-US">
                <a:latin typeface="Arial" panose="020B0604020202020204" pitchFamily="34" charset="0"/>
              </a:rPr>
              <a:t>. Our scientific focus is on advancing the science of air-sea interactions and reducing the errors in the prediction of climate change. The primary goal is to quantify accurately the global air-sea fluxes of carbon dioxide (CO</a:t>
            </a:r>
            <a:r>
              <a:rPr lang="en-US" altLang="en-US" baseline="-25000">
                <a:latin typeface="Arial" panose="020B0604020202020204" pitchFamily="34" charset="0"/>
              </a:rPr>
              <a:t>2</a:t>
            </a:r>
            <a:r>
              <a:rPr lang="en-US" altLang="en-US">
                <a:latin typeface="Arial" panose="020B0604020202020204" pitchFamily="34" charset="0"/>
              </a:rPr>
              <a:t>). CASIX will accelerate the exploitation of new Earth Observation satellite data to further the understanding of marine biogeochemistry in the Earth System. CASIX links NERC Centres, university groups and the Met Office to model ocean circulation and the ocean carbon cycle (</a:t>
            </a:r>
            <a:r>
              <a:rPr lang="en-US" altLang="en-US" u="sng">
                <a:solidFill>
                  <a:srgbClr val="0089B5"/>
                </a:solidFill>
                <a:latin typeface="Arial" panose="020B0604020202020204" pitchFamily="34" charset="0"/>
                <a:hlinkClick r:id="rId12"/>
              </a:rPr>
              <a:t>click here</a:t>
            </a:r>
            <a:r>
              <a:rPr lang="en-US" altLang="en-US">
                <a:latin typeface="Arial" panose="020B0604020202020204" pitchFamily="34" charset="0"/>
              </a:rPr>
              <a:t> to see a full list of partners).</a:t>
            </a:r>
          </a:p>
          <a:p>
            <a:pPr eaLnBrk="1" hangingPunct="1"/>
            <a:endParaRPr lang="en-US" altLang="en-US">
              <a:latin typeface="Arial" panose="020B0604020202020204" pitchFamily="34" charset="0"/>
            </a:endParaRPr>
          </a:p>
          <a:p>
            <a:pPr eaLnBrk="1" hangingPunct="1"/>
            <a:r>
              <a:rPr lang="en-US" altLang="en-US">
                <a:latin typeface="Arial" panose="020B0604020202020204" pitchFamily="34" charset="0"/>
              </a:rPr>
              <a:t>CTCD </a:t>
            </a:r>
            <a:r>
              <a:rPr lang="en-US" altLang="en-US">
                <a:latin typeface="Verdana" panose="020B0604030504040204" pitchFamily="34" charset="0"/>
              </a:rPr>
              <a:t>The aim of the Centre for Terrestrial Carbon Dynamics is to solve the equations for the terrestrial carbon balance, at a variety of scales, by a combination of modelling and data. Key to improving current understanding is quantifying the uncertainties associated with such calculations and analysing how best to reduce such uncertainties.</a:t>
            </a:r>
          </a:p>
          <a:p>
            <a:pPr eaLnBrk="1" hangingPunct="1"/>
            <a:endParaRPr lang="en-US" altLang="en-US">
              <a:latin typeface="Verdana" panose="020B0604030504040204" pitchFamily="34" charset="0"/>
            </a:endParaRPr>
          </a:p>
          <a:p>
            <a:pPr eaLnBrk="1" hangingPunct="1"/>
            <a:r>
              <a:rPr lang="en-US" altLang="en-US" b="1">
                <a:latin typeface="Arial" panose="020B0604020202020204" pitchFamily="34" charset="0"/>
              </a:rPr>
              <a:t>NERC Data Assimilation Research Centre</a:t>
            </a:r>
            <a:r>
              <a:rPr lang="en-US" altLang="en-US">
                <a:latin typeface="Arial" panose="020B0604020202020204" pitchFamily="34" charset="0"/>
              </a:rPr>
              <a:t>. </a:t>
            </a:r>
            <a:r>
              <a:rPr lang="en-US" altLang="en-US" b="1">
                <a:latin typeface="Arial" panose="020B0604020202020204" pitchFamily="34" charset="0"/>
              </a:rPr>
              <a:t>The aim of the DARC is the assessment, combination and synthesis of Earth Observation data with numerical models in order to reproduce the evolution of the earth system and to forecast its behaviour.</a:t>
            </a:r>
          </a:p>
          <a:p>
            <a:pPr eaLnBrk="1" hangingPunct="1"/>
            <a:endParaRPr lang="en-US" altLang="en-US" b="1">
              <a:latin typeface="Arial" panose="020B0604020202020204" pitchFamily="34" charset="0"/>
            </a:endParaRPr>
          </a:p>
          <a:p>
            <a:pPr eaLnBrk="1" hangingPunct="1"/>
            <a:r>
              <a:rPr lang="en-US" altLang="en-US" b="1">
                <a:solidFill>
                  <a:srgbClr val="000033"/>
                </a:solidFill>
                <a:latin typeface="Arial" panose="020B0604020202020204" pitchFamily="34" charset="0"/>
              </a:rPr>
              <a:t>Scottish Centre for Carbon Storage</a:t>
            </a:r>
          </a:p>
          <a:p>
            <a:pPr eaLnBrk="1" hangingPunct="1"/>
            <a:r>
              <a:rPr lang="en-US" altLang="en-US">
                <a:solidFill>
                  <a:srgbClr val="000033"/>
                </a:solidFill>
                <a:latin typeface="Arial" panose="020B0604020202020204" pitchFamily="34" charset="0"/>
              </a:rPr>
              <a:t>The challenge of climate change requires innovative approaches to CO2 management. A new Research Centre in Edinburgh promises to deliver the R&amp;D capability to create containment solutions to complement emissions reduction strategies. Joseph Black, Professor of Chemistry at the University of Edinburgh was first to isolate pure carbon dioxide ("fixed air") and discover its properties, presenting his thesis in 1754, and founded the world's first Chemical Society.</a:t>
            </a:r>
            <a:endParaRPr lang="en-US" altLang="en-US" b="1">
              <a:latin typeface="Arial" panose="020B0604020202020204" pitchFamily="34" charset="0"/>
            </a:endParaRPr>
          </a:p>
          <a:p>
            <a:pPr eaLnBrk="1" hangingPunct="1"/>
            <a:endParaRPr lang="en-US" altLang="en-US" b="1">
              <a:latin typeface="Arial" panose="020B0604020202020204" pitchFamily="34" charset="0"/>
            </a:endParaRPr>
          </a:p>
        </p:txBody>
      </p:sp>
    </p:spTree>
    <p:extLst>
      <p:ext uri="{BB962C8B-B14F-4D97-AF65-F5344CB8AC3E}">
        <p14:creationId xmlns:p14="http://schemas.microsoft.com/office/powerpoint/2010/main" val="23719699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g2fce44e0436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
        <p:nvSpPr>
          <p:cNvPr id="52" name="Google Shape;52;g2fce44e0436_0_0:notes"/>
          <p:cNvSpPr>
            <a:spLocks noGrp="1" noRot="1" noChangeAspect="1"/>
          </p:cNvSpPr>
          <p:nvPr>
            <p:ph type="sldImg" idx="2"/>
          </p:nvPr>
        </p:nvSpPr>
        <p:spPr>
          <a:xfrm>
            <a:off x="1143225" y="685800"/>
            <a:ext cx="45723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5"/>
        <p:cNvGrpSpPr/>
        <p:nvPr/>
      </p:nvGrpSpPr>
      <p:grpSpPr>
        <a:xfrm>
          <a:off x="0" y="0"/>
          <a:ext cx="0" cy="0"/>
          <a:chOff x="0" y="0"/>
          <a:chExt cx="0" cy="0"/>
        </a:xfrm>
      </p:grpSpPr>
      <p:sp>
        <p:nvSpPr>
          <p:cNvPr id="66" name="Google Shape;66;g2fce44e0436_0_4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7" name="Google Shape;67;g2fce44e0436_0_40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p:cNvSpPr>
            <a:spLocks noGrp="1"/>
          </p:cNvSpPr>
          <p:nvPr>
            <p:ph type="dt" sz="half" idx="10"/>
          </p:nvPr>
        </p:nvSpPr>
        <p:spPr/>
        <p:txBody>
          <a:bodyPr/>
          <a:lstStyle/>
          <a:p>
            <a:fld id="{BAADC332-7C38-45FD-A35C-B0CF34D64B26}" type="datetimeFigureOut">
              <a:rPr lang="en-GB" smtClean="0"/>
              <a:t>09/09/2024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CB03E28-3E3F-49EB-AF54-B7ABF75830A3}" type="slidenum">
              <a:rPr lang="en-GB" smtClean="0"/>
              <a:t>‹#›</a:t>
            </a:fld>
            <a:endParaRPr lang="en-GB"/>
          </a:p>
        </p:txBody>
      </p:sp>
    </p:spTree>
    <p:extLst>
      <p:ext uri="{BB962C8B-B14F-4D97-AF65-F5344CB8AC3E}">
        <p14:creationId xmlns:p14="http://schemas.microsoft.com/office/powerpoint/2010/main" val="176015251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AADC332-7C38-45FD-A35C-B0CF34D64B26}" type="datetimeFigureOut">
              <a:rPr lang="en-GB" smtClean="0"/>
              <a:t>09/09/2024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CB03E28-3E3F-49EB-AF54-B7ABF75830A3}" type="slidenum">
              <a:rPr lang="en-GB" smtClean="0"/>
              <a:t>‹#›</a:t>
            </a:fld>
            <a:endParaRPr lang="en-GB"/>
          </a:p>
        </p:txBody>
      </p:sp>
    </p:spTree>
    <p:extLst>
      <p:ext uri="{BB962C8B-B14F-4D97-AF65-F5344CB8AC3E}">
        <p14:creationId xmlns:p14="http://schemas.microsoft.com/office/powerpoint/2010/main" val="154669153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AADC332-7C38-45FD-A35C-B0CF34D64B26}" type="datetimeFigureOut">
              <a:rPr lang="en-GB" smtClean="0"/>
              <a:t>09/09/2024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CB03E28-3E3F-49EB-AF54-B7ABF75830A3}" type="slidenum">
              <a:rPr lang="en-GB" smtClean="0"/>
              <a:t>‹#›</a:t>
            </a:fld>
            <a:endParaRPr lang="en-GB"/>
          </a:p>
        </p:txBody>
      </p:sp>
    </p:spTree>
    <p:extLst>
      <p:ext uri="{BB962C8B-B14F-4D97-AF65-F5344CB8AC3E}">
        <p14:creationId xmlns:p14="http://schemas.microsoft.com/office/powerpoint/2010/main" val="134449639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verTx">
  <p:cSld name="Title and Content over Text">
    <p:spTree>
      <p:nvGrpSpPr>
        <p:cNvPr id="1" name=""/>
        <p:cNvGrpSpPr/>
        <p:nvPr/>
      </p:nvGrpSpPr>
      <p:grpSpPr>
        <a:xfrm>
          <a:off x="0" y="0"/>
          <a:ext cx="0" cy="0"/>
          <a:chOff x="0" y="0"/>
          <a:chExt cx="0" cy="0"/>
        </a:xfrm>
      </p:grpSpPr>
      <p:sp>
        <p:nvSpPr>
          <p:cNvPr id="2" name="Title 1"/>
          <p:cNvSpPr>
            <a:spLocks noGrp="1"/>
          </p:cNvSpPr>
          <p:nvPr>
            <p:ph type="title"/>
          </p:nvPr>
        </p:nvSpPr>
        <p:spPr>
          <a:xfrm>
            <a:off x="608641" y="273629"/>
            <a:ext cx="10968960" cy="1143480"/>
          </a:xfrm>
        </p:spPr>
        <p:txBody>
          <a:bodyPr/>
          <a:lstStyle/>
          <a:p>
            <a:r>
              <a:rPr lang="en-US"/>
              <a:t>Click to edit Master title style</a:t>
            </a:r>
          </a:p>
        </p:txBody>
      </p:sp>
      <p:sp>
        <p:nvSpPr>
          <p:cNvPr id="3" name="Content Placeholder 2"/>
          <p:cNvSpPr>
            <a:spLocks noGrp="1"/>
          </p:cNvSpPr>
          <p:nvPr>
            <p:ph sz="half" idx="1"/>
          </p:nvPr>
        </p:nvSpPr>
        <p:spPr>
          <a:xfrm>
            <a:off x="608641" y="1604330"/>
            <a:ext cx="10968960" cy="219335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8641" y="3935934"/>
            <a:ext cx="10968960" cy="219335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
          <p:cNvSpPr>
            <a:spLocks noGrp="1" noChangeArrowheads="1"/>
          </p:cNvSpPr>
          <p:nvPr>
            <p:ph type="dt" idx="10"/>
          </p:nvPr>
        </p:nvSpPr>
        <p:spPr>
          <a:ln/>
        </p:spPr>
        <p:txBody>
          <a:bodyPr/>
          <a:lstStyle>
            <a:lvl1pPr>
              <a:defRPr/>
            </a:lvl1pPr>
          </a:lstStyle>
          <a:p>
            <a:endParaRPr lang="en-US"/>
          </a:p>
        </p:txBody>
      </p:sp>
      <p:sp>
        <p:nvSpPr>
          <p:cNvPr id="6" name="Rectangle 4"/>
          <p:cNvSpPr>
            <a:spLocks noGrp="1" noChangeArrowheads="1"/>
          </p:cNvSpPr>
          <p:nvPr>
            <p:ph type="ftr" idx="11"/>
          </p:nvPr>
        </p:nvSpPr>
        <p:spPr>
          <a:ln/>
        </p:spPr>
        <p:txBody>
          <a:bodyPr/>
          <a:lstStyle>
            <a:lvl1pPr>
              <a:defRPr/>
            </a:lvl1pPr>
          </a:lstStyle>
          <a:p>
            <a:endParaRPr lang="en-US"/>
          </a:p>
        </p:txBody>
      </p:sp>
      <p:sp>
        <p:nvSpPr>
          <p:cNvPr id="7" name="Rectangle 5"/>
          <p:cNvSpPr>
            <a:spLocks noGrp="1" noChangeArrowheads="1"/>
          </p:cNvSpPr>
          <p:nvPr>
            <p:ph type="sldNum" idx="12"/>
          </p:nvPr>
        </p:nvSpPr>
        <p:spPr>
          <a:ln/>
        </p:spPr>
        <p:txBody>
          <a:bodyPr/>
          <a:lstStyle>
            <a:lvl1pPr>
              <a:defRPr/>
            </a:lvl1pPr>
          </a:lstStyle>
          <a:p>
            <a:fld id="{D165E9B0-7DA8-466E-963D-86F25D5E43BA}" type="slidenum">
              <a:rPr lang="en-GB"/>
              <a:pPr/>
              <a:t>‹#›</a:t>
            </a:fld>
            <a:endParaRPr lang="en-GB"/>
          </a:p>
        </p:txBody>
      </p:sp>
    </p:spTree>
    <p:extLst>
      <p:ext uri="{BB962C8B-B14F-4D97-AF65-F5344CB8AC3E}">
        <p14:creationId xmlns:p14="http://schemas.microsoft.com/office/powerpoint/2010/main" val="3476876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9"/>
        <p:cNvGrpSpPr/>
        <p:nvPr/>
      </p:nvGrpSpPr>
      <p:grpSpPr>
        <a:xfrm>
          <a:off x="0" y="0"/>
          <a:ext cx="0" cy="0"/>
          <a:chOff x="0" y="0"/>
          <a:chExt cx="0" cy="0"/>
        </a:xfrm>
      </p:grpSpPr>
      <p:sp>
        <p:nvSpPr>
          <p:cNvPr id="10" name="Google Shape;10;p2"/>
          <p:cNvSpPr txBox="1">
            <a:spLocks noGrp="1"/>
          </p:cNvSpPr>
          <p:nvPr>
            <p:ph type="ctrTitle"/>
          </p:nvPr>
        </p:nvSpPr>
        <p:spPr>
          <a:xfrm>
            <a:off x="415611" y="992767"/>
            <a:ext cx="11360800" cy="2736800"/>
          </a:xfrm>
          <a:prstGeom prst="rect">
            <a:avLst/>
          </a:prstGeom>
        </p:spPr>
        <p:txBody>
          <a:bodyPr spcFirstLastPara="1" wrap="square" lIns="91425" tIns="91425" rIns="91425" bIns="91425" anchor="b" anchorCtr="0">
            <a:normAutofit/>
          </a:bodyPr>
          <a:lstStyle>
            <a:lvl1pPr lvl="0" algn="ctr">
              <a:spcBef>
                <a:spcPts val="0"/>
              </a:spcBef>
              <a:spcAft>
                <a:spcPts val="0"/>
              </a:spcAft>
              <a:buSzPts val="5200"/>
              <a:buNone/>
              <a:defRPr sz="6933"/>
            </a:lvl1pPr>
            <a:lvl2pPr lvl="1" algn="ctr">
              <a:spcBef>
                <a:spcPts val="0"/>
              </a:spcBef>
              <a:spcAft>
                <a:spcPts val="0"/>
              </a:spcAft>
              <a:buSzPts val="5200"/>
              <a:buNone/>
              <a:defRPr sz="6933"/>
            </a:lvl2pPr>
            <a:lvl3pPr lvl="2" algn="ctr">
              <a:spcBef>
                <a:spcPts val="0"/>
              </a:spcBef>
              <a:spcAft>
                <a:spcPts val="0"/>
              </a:spcAft>
              <a:buSzPts val="5200"/>
              <a:buNone/>
              <a:defRPr sz="6933"/>
            </a:lvl3pPr>
            <a:lvl4pPr lvl="3" algn="ctr">
              <a:spcBef>
                <a:spcPts val="0"/>
              </a:spcBef>
              <a:spcAft>
                <a:spcPts val="0"/>
              </a:spcAft>
              <a:buSzPts val="5200"/>
              <a:buNone/>
              <a:defRPr sz="6933"/>
            </a:lvl4pPr>
            <a:lvl5pPr lvl="4" algn="ctr">
              <a:spcBef>
                <a:spcPts val="0"/>
              </a:spcBef>
              <a:spcAft>
                <a:spcPts val="0"/>
              </a:spcAft>
              <a:buSzPts val="5200"/>
              <a:buNone/>
              <a:defRPr sz="6933"/>
            </a:lvl5pPr>
            <a:lvl6pPr lvl="5" algn="ctr">
              <a:spcBef>
                <a:spcPts val="0"/>
              </a:spcBef>
              <a:spcAft>
                <a:spcPts val="0"/>
              </a:spcAft>
              <a:buSzPts val="5200"/>
              <a:buNone/>
              <a:defRPr sz="6933"/>
            </a:lvl6pPr>
            <a:lvl7pPr lvl="6" algn="ctr">
              <a:spcBef>
                <a:spcPts val="0"/>
              </a:spcBef>
              <a:spcAft>
                <a:spcPts val="0"/>
              </a:spcAft>
              <a:buSzPts val="5200"/>
              <a:buNone/>
              <a:defRPr sz="6933"/>
            </a:lvl7pPr>
            <a:lvl8pPr lvl="7" algn="ctr">
              <a:spcBef>
                <a:spcPts val="0"/>
              </a:spcBef>
              <a:spcAft>
                <a:spcPts val="0"/>
              </a:spcAft>
              <a:buSzPts val="5200"/>
              <a:buNone/>
              <a:defRPr sz="6933"/>
            </a:lvl8pPr>
            <a:lvl9pPr lvl="8" algn="ctr">
              <a:spcBef>
                <a:spcPts val="0"/>
              </a:spcBef>
              <a:spcAft>
                <a:spcPts val="0"/>
              </a:spcAft>
              <a:buSzPts val="5200"/>
              <a:buNone/>
              <a:defRPr sz="6933"/>
            </a:lvl9pPr>
          </a:lstStyle>
          <a:p>
            <a:endParaRPr/>
          </a:p>
        </p:txBody>
      </p:sp>
      <p:sp>
        <p:nvSpPr>
          <p:cNvPr id="11" name="Google Shape;11;p2"/>
          <p:cNvSpPr txBox="1">
            <a:spLocks noGrp="1"/>
          </p:cNvSpPr>
          <p:nvPr>
            <p:ph type="subTitle" idx="1"/>
          </p:nvPr>
        </p:nvSpPr>
        <p:spPr>
          <a:xfrm>
            <a:off x="415600" y="3778833"/>
            <a:ext cx="11360800" cy="105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800"/>
              <a:buNone/>
              <a:defRPr sz="3733"/>
            </a:lvl1pPr>
            <a:lvl2pPr lvl="1" algn="ctr">
              <a:lnSpc>
                <a:spcPct val="100000"/>
              </a:lnSpc>
              <a:spcBef>
                <a:spcPts val="0"/>
              </a:spcBef>
              <a:spcAft>
                <a:spcPts val="0"/>
              </a:spcAft>
              <a:buSzPts val="2800"/>
              <a:buNone/>
              <a:defRPr sz="3733"/>
            </a:lvl2pPr>
            <a:lvl3pPr lvl="2" algn="ctr">
              <a:lnSpc>
                <a:spcPct val="100000"/>
              </a:lnSpc>
              <a:spcBef>
                <a:spcPts val="0"/>
              </a:spcBef>
              <a:spcAft>
                <a:spcPts val="0"/>
              </a:spcAft>
              <a:buSzPts val="2800"/>
              <a:buNone/>
              <a:defRPr sz="3733"/>
            </a:lvl3pPr>
            <a:lvl4pPr lvl="3" algn="ctr">
              <a:lnSpc>
                <a:spcPct val="100000"/>
              </a:lnSpc>
              <a:spcBef>
                <a:spcPts val="0"/>
              </a:spcBef>
              <a:spcAft>
                <a:spcPts val="0"/>
              </a:spcAft>
              <a:buSzPts val="2800"/>
              <a:buNone/>
              <a:defRPr sz="3733"/>
            </a:lvl4pPr>
            <a:lvl5pPr lvl="4" algn="ctr">
              <a:lnSpc>
                <a:spcPct val="100000"/>
              </a:lnSpc>
              <a:spcBef>
                <a:spcPts val="0"/>
              </a:spcBef>
              <a:spcAft>
                <a:spcPts val="0"/>
              </a:spcAft>
              <a:buSzPts val="2800"/>
              <a:buNone/>
              <a:defRPr sz="3733"/>
            </a:lvl5pPr>
            <a:lvl6pPr lvl="5" algn="ctr">
              <a:lnSpc>
                <a:spcPct val="100000"/>
              </a:lnSpc>
              <a:spcBef>
                <a:spcPts val="0"/>
              </a:spcBef>
              <a:spcAft>
                <a:spcPts val="0"/>
              </a:spcAft>
              <a:buSzPts val="2800"/>
              <a:buNone/>
              <a:defRPr sz="3733"/>
            </a:lvl6pPr>
            <a:lvl7pPr lvl="6" algn="ctr">
              <a:lnSpc>
                <a:spcPct val="100000"/>
              </a:lnSpc>
              <a:spcBef>
                <a:spcPts val="0"/>
              </a:spcBef>
              <a:spcAft>
                <a:spcPts val="0"/>
              </a:spcAft>
              <a:buSzPts val="2800"/>
              <a:buNone/>
              <a:defRPr sz="3733"/>
            </a:lvl7pPr>
            <a:lvl8pPr lvl="7" algn="ctr">
              <a:lnSpc>
                <a:spcPct val="100000"/>
              </a:lnSpc>
              <a:spcBef>
                <a:spcPts val="0"/>
              </a:spcBef>
              <a:spcAft>
                <a:spcPts val="0"/>
              </a:spcAft>
              <a:buSzPts val="2800"/>
              <a:buNone/>
              <a:defRPr sz="3733"/>
            </a:lvl8pPr>
            <a:lvl9pPr lvl="8" algn="ctr">
              <a:lnSpc>
                <a:spcPct val="100000"/>
              </a:lnSpc>
              <a:spcBef>
                <a:spcPts val="0"/>
              </a:spcBef>
              <a:spcAft>
                <a:spcPts val="0"/>
              </a:spcAft>
              <a:buSzPts val="2800"/>
              <a:buNone/>
              <a:defRPr sz="3733"/>
            </a:lvl9pPr>
          </a:lstStyle>
          <a:p>
            <a:endParaRPr/>
          </a:p>
        </p:txBody>
      </p:sp>
      <p:sp>
        <p:nvSpPr>
          <p:cNvPr id="12" name="Google Shape;12;p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75028085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3"/>
        <p:cNvGrpSpPr/>
        <p:nvPr/>
      </p:nvGrpSpPr>
      <p:grpSpPr>
        <a:xfrm>
          <a:off x="0" y="0"/>
          <a:ext cx="0" cy="0"/>
          <a:chOff x="0" y="0"/>
          <a:chExt cx="0" cy="0"/>
        </a:xfrm>
      </p:grpSpPr>
      <p:sp>
        <p:nvSpPr>
          <p:cNvPr id="14" name="Google Shape;14;p3"/>
          <p:cNvSpPr txBox="1">
            <a:spLocks noGrp="1"/>
          </p:cNvSpPr>
          <p:nvPr>
            <p:ph type="title"/>
          </p:nvPr>
        </p:nvSpPr>
        <p:spPr>
          <a:xfrm>
            <a:off x="415600" y="2867800"/>
            <a:ext cx="11360800" cy="1122400"/>
          </a:xfrm>
          <a:prstGeom prst="rect">
            <a:avLst/>
          </a:prstGeom>
        </p:spPr>
        <p:txBody>
          <a:bodyPr spcFirstLastPara="1" wrap="square" lIns="91425" tIns="91425" rIns="91425" bIns="91425" anchor="ctr" anchorCtr="0">
            <a:normAutofit/>
          </a:bodyPr>
          <a:lstStyle>
            <a:lvl1pPr lvl="0" algn="ctr">
              <a:spcBef>
                <a:spcPts val="0"/>
              </a:spcBef>
              <a:spcAft>
                <a:spcPts val="0"/>
              </a:spcAft>
              <a:buSzPts val="3600"/>
              <a:buNone/>
              <a:defRPr sz="48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15" name="Google Shape;15;p3"/>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16157655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solidFill>
                  <a:srgbClr val="FFFFFF"/>
                </a:solidFill>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415600" y="1536633"/>
            <a:ext cx="11360800" cy="4555200"/>
          </a:xfrm>
          <a:prstGeom prst="rect">
            <a:avLst/>
          </a:prstGeom>
        </p:spPr>
        <p:txBody>
          <a:bodyPr spcFirstLastPara="1" wrap="square" lIns="91425" tIns="91425" rIns="91425" bIns="91425" anchor="t"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19" name="Google Shape;19;p4"/>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46818939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20"/>
        <p:cNvGrpSpPr/>
        <p:nvPr/>
      </p:nvGrpSpPr>
      <p:grpSpPr>
        <a:xfrm>
          <a:off x="0" y="0"/>
          <a:ext cx="0" cy="0"/>
          <a:chOff x="0" y="0"/>
          <a:chExt cx="0" cy="0"/>
        </a:xfrm>
      </p:grpSpPr>
      <p:sp>
        <p:nvSpPr>
          <p:cNvPr id="21" name="Google Shape;21;p5"/>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2" name="Google Shape;22;p5"/>
          <p:cNvSpPr txBox="1">
            <a:spLocks noGrp="1"/>
          </p:cNvSpPr>
          <p:nvPr>
            <p:ph type="body" idx="1"/>
          </p:nvPr>
        </p:nvSpPr>
        <p:spPr>
          <a:xfrm>
            <a:off x="4156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3" name="Google Shape;23;p5"/>
          <p:cNvSpPr txBox="1">
            <a:spLocks noGrp="1"/>
          </p:cNvSpPr>
          <p:nvPr>
            <p:ph type="body" idx="2"/>
          </p:nvPr>
        </p:nvSpPr>
        <p:spPr>
          <a:xfrm>
            <a:off x="6443200" y="1536633"/>
            <a:ext cx="5333200" cy="4555200"/>
          </a:xfrm>
          <a:prstGeom prst="rect">
            <a:avLst/>
          </a:prstGeom>
        </p:spPr>
        <p:txBody>
          <a:bodyPr spcFirstLastPara="1" wrap="square" lIns="91425" tIns="91425" rIns="91425" bIns="91425" anchor="t" anchorCtr="0">
            <a:normAutofit/>
          </a:bodyPr>
          <a:lstStyle>
            <a:lvl1pPr marL="609585" lvl="0" indent="-423323">
              <a:spcBef>
                <a:spcPts val="0"/>
              </a:spcBef>
              <a:spcAft>
                <a:spcPts val="0"/>
              </a:spcAft>
              <a:buSzPts val="1400"/>
              <a:buChar char="●"/>
              <a:defRPr sz="1867"/>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24" name="Google Shape;24;p5"/>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2766125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25"/>
        <p:cNvGrpSpPr/>
        <p:nvPr/>
      </p:nvGrpSpPr>
      <p:grpSpPr>
        <a:xfrm>
          <a:off x="0" y="0"/>
          <a:ext cx="0" cy="0"/>
          <a:chOff x="0" y="0"/>
          <a:chExt cx="0" cy="0"/>
        </a:xfrm>
      </p:grpSpPr>
      <p:sp>
        <p:nvSpPr>
          <p:cNvPr id="26" name="Google Shape;26;p6"/>
          <p:cNvSpPr txBox="1">
            <a:spLocks noGrp="1"/>
          </p:cNvSpPr>
          <p:nvPr>
            <p:ph type="title"/>
          </p:nvPr>
        </p:nvSpPr>
        <p:spPr>
          <a:xfrm>
            <a:off x="415600" y="593367"/>
            <a:ext cx="11360800" cy="763600"/>
          </a:xfrm>
          <a:prstGeom prst="rect">
            <a:avLst/>
          </a:prstGeom>
        </p:spPr>
        <p:txBody>
          <a:bodyPr spcFirstLastPara="1" wrap="square" lIns="91425" tIns="91425" rIns="91425" bIns="91425" anchor="t" anchorCtr="0">
            <a:norm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27" name="Google Shape;27;p6"/>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902860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28"/>
        <p:cNvGrpSpPr/>
        <p:nvPr/>
      </p:nvGrpSpPr>
      <p:grpSpPr>
        <a:xfrm>
          <a:off x="0" y="0"/>
          <a:ext cx="0" cy="0"/>
          <a:chOff x="0" y="0"/>
          <a:chExt cx="0" cy="0"/>
        </a:xfrm>
      </p:grpSpPr>
      <p:sp>
        <p:nvSpPr>
          <p:cNvPr id="29" name="Google Shape;29;p7"/>
          <p:cNvSpPr txBox="1">
            <a:spLocks noGrp="1"/>
          </p:cNvSpPr>
          <p:nvPr>
            <p:ph type="title"/>
          </p:nvPr>
        </p:nvSpPr>
        <p:spPr>
          <a:xfrm>
            <a:off x="415600" y="740800"/>
            <a:ext cx="3744000" cy="1007600"/>
          </a:xfrm>
          <a:prstGeom prst="rect">
            <a:avLst/>
          </a:prstGeom>
        </p:spPr>
        <p:txBody>
          <a:bodyPr spcFirstLastPara="1" wrap="square" lIns="91425" tIns="91425" rIns="91425" bIns="91425" anchor="b" anchorCtr="0">
            <a:normAutofit/>
          </a:bodyPr>
          <a:lstStyle>
            <a:lvl1pPr lvl="0">
              <a:spcBef>
                <a:spcPts val="0"/>
              </a:spcBef>
              <a:spcAft>
                <a:spcPts val="0"/>
              </a:spcAft>
              <a:buSzPts val="2400"/>
              <a:buNone/>
              <a:defRPr sz="3200"/>
            </a:lvl1pPr>
            <a:lvl2pPr lvl="1">
              <a:spcBef>
                <a:spcPts val="0"/>
              </a:spcBef>
              <a:spcAft>
                <a:spcPts val="0"/>
              </a:spcAft>
              <a:buSzPts val="2400"/>
              <a:buNone/>
              <a:defRPr sz="3200"/>
            </a:lvl2pPr>
            <a:lvl3pPr lvl="2">
              <a:spcBef>
                <a:spcPts val="0"/>
              </a:spcBef>
              <a:spcAft>
                <a:spcPts val="0"/>
              </a:spcAft>
              <a:buSzPts val="2400"/>
              <a:buNone/>
              <a:defRPr sz="3200"/>
            </a:lvl3pPr>
            <a:lvl4pPr lvl="3">
              <a:spcBef>
                <a:spcPts val="0"/>
              </a:spcBef>
              <a:spcAft>
                <a:spcPts val="0"/>
              </a:spcAft>
              <a:buSzPts val="2400"/>
              <a:buNone/>
              <a:defRPr sz="3200"/>
            </a:lvl4pPr>
            <a:lvl5pPr lvl="4">
              <a:spcBef>
                <a:spcPts val="0"/>
              </a:spcBef>
              <a:spcAft>
                <a:spcPts val="0"/>
              </a:spcAft>
              <a:buSzPts val="2400"/>
              <a:buNone/>
              <a:defRPr sz="3200"/>
            </a:lvl5pPr>
            <a:lvl6pPr lvl="5">
              <a:spcBef>
                <a:spcPts val="0"/>
              </a:spcBef>
              <a:spcAft>
                <a:spcPts val="0"/>
              </a:spcAft>
              <a:buSzPts val="2400"/>
              <a:buNone/>
              <a:defRPr sz="3200"/>
            </a:lvl6pPr>
            <a:lvl7pPr lvl="6">
              <a:spcBef>
                <a:spcPts val="0"/>
              </a:spcBef>
              <a:spcAft>
                <a:spcPts val="0"/>
              </a:spcAft>
              <a:buSzPts val="2400"/>
              <a:buNone/>
              <a:defRPr sz="3200"/>
            </a:lvl7pPr>
            <a:lvl8pPr lvl="7">
              <a:spcBef>
                <a:spcPts val="0"/>
              </a:spcBef>
              <a:spcAft>
                <a:spcPts val="0"/>
              </a:spcAft>
              <a:buSzPts val="2400"/>
              <a:buNone/>
              <a:defRPr sz="3200"/>
            </a:lvl8pPr>
            <a:lvl9pPr lvl="8">
              <a:spcBef>
                <a:spcPts val="0"/>
              </a:spcBef>
              <a:spcAft>
                <a:spcPts val="0"/>
              </a:spcAft>
              <a:buSzPts val="2400"/>
              <a:buNone/>
              <a:defRPr sz="3200"/>
            </a:lvl9pPr>
          </a:lstStyle>
          <a:p>
            <a:endParaRPr/>
          </a:p>
        </p:txBody>
      </p:sp>
      <p:sp>
        <p:nvSpPr>
          <p:cNvPr id="30" name="Google Shape;30;p7"/>
          <p:cNvSpPr txBox="1">
            <a:spLocks noGrp="1"/>
          </p:cNvSpPr>
          <p:nvPr>
            <p:ph type="body" idx="1"/>
          </p:nvPr>
        </p:nvSpPr>
        <p:spPr>
          <a:xfrm>
            <a:off x="415600" y="1852800"/>
            <a:ext cx="3744000" cy="4239200"/>
          </a:xfrm>
          <a:prstGeom prst="rect">
            <a:avLst/>
          </a:prstGeom>
        </p:spPr>
        <p:txBody>
          <a:bodyPr spcFirstLastPara="1" wrap="square" lIns="91425" tIns="91425" rIns="91425" bIns="91425" anchor="t" anchorCtr="0">
            <a:normAutofit/>
          </a:bodyPr>
          <a:lstStyle>
            <a:lvl1pPr marL="609585" lvl="0" indent="-406390">
              <a:spcBef>
                <a:spcPts val="0"/>
              </a:spcBef>
              <a:spcAft>
                <a:spcPts val="0"/>
              </a:spcAft>
              <a:buSzPts val="1200"/>
              <a:buChar char="●"/>
              <a:defRPr sz="1600"/>
            </a:lvl1pPr>
            <a:lvl2pPr marL="1219170" lvl="1" indent="-406390">
              <a:spcBef>
                <a:spcPts val="0"/>
              </a:spcBef>
              <a:spcAft>
                <a:spcPts val="0"/>
              </a:spcAft>
              <a:buSzPts val="1200"/>
              <a:buChar char="○"/>
              <a:defRPr sz="1600"/>
            </a:lvl2pPr>
            <a:lvl3pPr marL="1828754" lvl="2" indent="-406390">
              <a:spcBef>
                <a:spcPts val="0"/>
              </a:spcBef>
              <a:spcAft>
                <a:spcPts val="0"/>
              </a:spcAft>
              <a:buSzPts val="1200"/>
              <a:buChar char="■"/>
              <a:defRPr sz="1600"/>
            </a:lvl3pPr>
            <a:lvl4pPr marL="2438339" lvl="3" indent="-406390">
              <a:spcBef>
                <a:spcPts val="0"/>
              </a:spcBef>
              <a:spcAft>
                <a:spcPts val="0"/>
              </a:spcAft>
              <a:buSzPts val="1200"/>
              <a:buChar char="●"/>
              <a:defRPr sz="1600"/>
            </a:lvl4pPr>
            <a:lvl5pPr marL="3047924" lvl="4" indent="-406390">
              <a:spcBef>
                <a:spcPts val="0"/>
              </a:spcBef>
              <a:spcAft>
                <a:spcPts val="0"/>
              </a:spcAft>
              <a:buSzPts val="1200"/>
              <a:buChar char="○"/>
              <a:defRPr sz="1600"/>
            </a:lvl5pPr>
            <a:lvl6pPr marL="3657509" lvl="5" indent="-406390">
              <a:spcBef>
                <a:spcPts val="0"/>
              </a:spcBef>
              <a:spcAft>
                <a:spcPts val="0"/>
              </a:spcAft>
              <a:buSzPts val="1200"/>
              <a:buChar char="■"/>
              <a:defRPr sz="1600"/>
            </a:lvl6pPr>
            <a:lvl7pPr marL="4267093" lvl="6" indent="-406390">
              <a:spcBef>
                <a:spcPts val="0"/>
              </a:spcBef>
              <a:spcAft>
                <a:spcPts val="0"/>
              </a:spcAft>
              <a:buSzPts val="1200"/>
              <a:buChar char="●"/>
              <a:defRPr sz="1600"/>
            </a:lvl7pPr>
            <a:lvl8pPr marL="4876678" lvl="7" indent="-406390">
              <a:spcBef>
                <a:spcPts val="0"/>
              </a:spcBef>
              <a:spcAft>
                <a:spcPts val="0"/>
              </a:spcAft>
              <a:buSzPts val="1200"/>
              <a:buChar char="○"/>
              <a:defRPr sz="1600"/>
            </a:lvl8pPr>
            <a:lvl9pPr marL="5486263" lvl="8" indent="-406390">
              <a:spcBef>
                <a:spcPts val="0"/>
              </a:spcBef>
              <a:spcAft>
                <a:spcPts val="0"/>
              </a:spcAft>
              <a:buSzPts val="1200"/>
              <a:buChar char="■"/>
              <a:defRPr sz="1600"/>
            </a:lvl9pPr>
          </a:lstStyle>
          <a:p>
            <a:endParaRPr/>
          </a:p>
        </p:txBody>
      </p:sp>
      <p:sp>
        <p:nvSpPr>
          <p:cNvPr id="31" name="Google Shape;31;p7"/>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6070058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32"/>
        <p:cNvGrpSpPr/>
        <p:nvPr/>
      </p:nvGrpSpPr>
      <p:grpSpPr>
        <a:xfrm>
          <a:off x="0" y="0"/>
          <a:ext cx="0" cy="0"/>
          <a:chOff x="0" y="0"/>
          <a:chExt cx="0" cy="0"/>
        </a:xfrm>
      </p:grpSpPr>
      <p:sp>
        <p:nvSpPr>
          <p:cNvPr id="33" name="Google Shape;33;p8"/>
          <p:cNvSpPr txBox="1">
            <a:spLocks noGrp="1"/>
          </p:cNvSpPr>
          <p:nvPr>
            <p:ph type="title"/>
          </p:nvPr>
        </p:nvSpPr>
        <p:spPr>
          <a:xfrm>
            <a:off x="653667" y="600200"/>
            <a:ext cx="8490400" cy="5454400"/>
          </a:xfrm>
          <a:prstGeom prst="rect">
            <a:avLst/>
          </a:prstGeom>
        </p:spPr>
        <p:txBody>
          <a:bodyPr spcFirstLastPara="1" wrap="square" lIns="91425" tIns="91425" rIns="91425" bIns="91425" anchor="ctr" anchorCtr="0">
            <a:normAutofit/>
          </a:bodyPr>
          <a:lstStyle>
            <a:lvl1pPr lvl="0">
              <a:spcBef>
                <a:spcPts val="0"/>
              </a:spcBef>
              <a:spcAft>
                <a:spcPts val="0"/>
              </a:spcAft>
              <a:buSzPts val="4800"/>
              <a:buNone/>
              <a:defRPr sz="6400"/>
            </a:lvl1pPr>
            <a:lvl2pPr lvl="1">
              <a:spcBef>
                <a:spcPts val="0"/>
              </a:spcBef>
              <a:spcAft>
                <a:spcPts val="0"/>
              </a:spcAft>
              <a:buSzPts val="4800"/>
              <a:buNone/>
              <a:defRPr sz="6400"/>
            </a:lvl2pPr>
            <a:lvl3pPr lvl="2">
              <a:spcBef>
                <a:spcPts val="0"/>
              </a:spcBef>
              <a:spcAft>
                <a:spcPts val="0"/>
              </a:spcAft>
              <a:buSzPts val="4800"/>
              <a:buNone/>
              <a:defRPr sz="6400"/>
            </a:lvl3pPr>
            <a:lvl4pPr lvl="3">
              <a:spcBef>
                <a:spcPts val="0"/>
              </a:spcBef>
              <a:spcAft>
                <a:spcPts val="0"/>
              </a:spcAft>
              <a:buSzPts val="4800"/>
              <a:buNone/>
              <a:defRPr sz="6400"/>
            </a:lvl4pPr>
            <a:lvl5pPr lvl="4">
              <a:spcBef>
                <a:spcPts val="0"/>
              </a:spcBef>
              <a:spcAft>
                <a:spcPts val="0"/>
              </a:spcAft>
              <a:buSzPts val="4800"/>
              <a:buNone/>
              <a:defRPr sz="6400"/>
            </a:lvl5pPr>
            <a:lvl6pPr lvl="5">
              <a:spcBef>
                <a:spcPts val="0"/>
              </a:spcBef>
              <a:spcAft>
                <a:spcPts val="0"/>
              </a:spcAft>
              <a:buSzPts val="4800"/>
              <a:buNone/>
              <a:defRPr sz="6400"/>
            </a:lvl6pPr>
            <a:lvl7pPr lvl="6">
              <a:spcBef>
                <a:spcPts val="0"/>
              </a:spcBef>
              <a:spcAft>
                <a:spcPts val="0"/>
              </a:spcAft>
              <a:buSzPts val="4800"/>
              <a:buNone/>
              <a:defRPr sz="6400"/>
            </a:lvl7pPr>
            <a:lvl8pPr lvl="7">
              <a:spcBef>
                <a:spcPts val="0"/>
              </a:spcBef>
              <a:spcAft>
                <a:spcPts val="0"/>
              </a:spcAft>
              <a:buSzPts val="4800"/>
              <a:buNone/>
              <a:defRPr sz="6400"/>
            </a:lvl8pPr>
            <a:lvl9pPr lvl="8">
              <a:spcBef>
                <a:spcPts val="0"/>
              </a:spcBef>
              <a:spcAft>
                <a:spcPts val="0"/>
              </a:spcAft>
              <a:buSzPts val="4800"/>
              <a:buNone/>
              <a:defRPr sz="6400"/>
            </a:lvl9pPr>
          </a:lstStyle>
          <a:p>
            <a:endParaRPr/>
          </a:p>
        </p:txBody>
      </p:sp>
      <p:sp>
        <p:nvSpPr>
          <p:cNvPr id="34" name="Google Shape;34;p8"/>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401891195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fld id="{BAADC332-7C38-45FD-A35C-B0CF34D64B26}" type="datetimeFigureOut">
              <a:rPr lang="en-GB" smtClean="0"/>
              <a:t>09/09/2024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CB03E28-3E3F-49EB-AF54-B7ABF75830A3}" type="slidenum">
              <a:rPr lang="en-GB" smtClean="0"/>
              <a:t>‹#›</a:t>
            </a:fld>
            <a:endParaRPr lang="en-GB"/>
          </a:p>
        </p:txBody>
      </p:sp>
    </p:spTree>
    <p:extLst>
      <p:ext uri="{BB962C8B-B14F-4D97-AF65-F5344CB8AC3E}">
        <p14:creationId xmlns:p14="http://schemas.microsoft.com/office/powerpoint/2010/main" val="25967673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35"/>
        <p:cNvGrpSpPr/>
        <p:nvPr/>
      </p:nvGrpSpPr>
      <p:grpSpPr>
        <a:xfrm>
          <a:off x="0" y="0"/>
          <a:ext cx="0" cy="0"/>
          <a:chOff x="0" y="0"/>
          <a:chExt cx="0" cy="0"/>
        </a:xfrm>
      </p:grpSpPr>
      <p:sp>
        <p:nvSpPr>
          <p:cNvPr id="36" name="Google Shape;36;p9"/>
          <p:cNvSpPr/>
          <p:nvPr/>
        </p:nvSpPr>
        <p:spPr>
          <a:xfrm>
            <a:off x="6096000" y="-167"/>
            <a:ext cx="6096000" cy="685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9"/>
          <p:cNvSpPr txBox="1">
            <a:spLocks noGrp="1"/>
          </p:cNvSpPr>
          <p:nvPr>
            <p:ph type="title"/>
          </p:nvPr>
        </p:nvSpPr>
        <p:spPr>
          <a:xfrm>
            <a:off x="354000" y="1644233"/>
            <a:ext cx="5393600" cy="1976400"/>
          </a:xfrm>
          <a:prstGeom prst="rect">
            <a:avLst/>
          </a:prstGeom>
        </p:spPr>
        <p:txBody>
          <a:bodyPr spcFirstLastPara="1" wrap="square" lIns="91425" tIns="91425" rIns="91425" bIns="91425" anchor="b" anchorCtr="0">
            <a:norm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38" name="Google Shape;38;p9"/>
          <p:cNvSpPr txBox="1">
            <a:spLocks noGrp="1"/>
          </p:cNvSpPr>
          <p:nvPr>
            <p:ph type="subTitle" idx="1"/>
          </p:nvPr>
        </p:nvSpPr>
        <p:spPr>
          <a:xfrm>
            <a:off x="354000" y="3737433"/>
            <a:ext cx="5393600" cy="1646800"/>
          </a:xfrm>
          <a:prstGeom prst="rect">
            <a:avLst/>
          </a:prstGeom>
        </p:spPr>
        <p:txBody>
          <a:bodyPr spcFirstLastPara="1" wrap="square" lIns="91425" tIns="91425" rIns="91425" bIns="91425" anchor="t" anchorCtr="0">
            <a:norm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39" name="Google Shape;39;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rmAutofit/>
          </a:bodyPr>
          <a:lstStyle>
            <a:lvl1pPr marL="609585" lvl="0" indent="-457189">
              <a:spcBef>
                <a:spcPts val="0"/>
              </a:spcBef>
              <a:spcAft>
                <a:spcPts val="0"/>
              </a:spcAft>
              <a:buSzPts val="1800"/>
              <a:buChar char="●"/>
              <a:defRPr/>
            </a:lvl1pPr>
            <a:lvl2pPr marL="1219170" lvl="1" indent="-423323">
              <a:spcBef>
                <a:spcPts val="0"/>
              </a:spcBef>
              <a:spcAft>
                <a:spcPts val="0"/>
              </a:spcAft>
              <a:buSzPts val="1400"/>
              <a:buChar char="○"/>
              <a:defRPr/>
            </a:lvl2pPr>
            <a:lvl3pPr marL="1828754" lvl="2" indent="-423323">
              <a:spcBef>
                <a:spcPts val="0"/>
              </a:spcBef>
              <a:spcAft>
                <a:spcPts val="0"/>
              </a:spcAft>
              <a:buSzPts val="1400"/>
              <a:buChar char="■"/>
              <a:defRPr/>
            </a:lvl3pPr>
            <a:lvl4pPr marL="2438339" lvl="3" indent="-423323">
              <a:spcBef>
                <a:spcPts val="0"/>
              </a:spcBef>
              <a:spcAft>
                <a:spcPts val="0"/>
              </a:spcAft>
              <a:buSzPts val="1400"/>
              <a:buChar char="●"/>
              <a:defRPr/>
            </a:lvl4pPr>
            <a:lvl5pPr marL="3047924" lvl="4" indent="-423323">
              <a:spcBef>
                <a:spcPts val="0"/>
              </a:spcBef>
              <a:spcAft>
                <a:spcPts val="0"/>
              </a:spcAft>
              <a:buSzPts val="1400"/>
              <a:buChar char="○"/>
              <a:defRPr/>
            </a:lvl5pPr>
            <a:lvl6pPr marL="3657509" lvl="5" indent="-423323">
              <a:spcBef>
                <a:spcPts val="0"/>
              </a:spcBef>
              <a:spcAft>
                <a:spcPts val="0"/>
              </a:spcAft>
              <a:buSzPts val="1400"/>
              <a:buChar char="■"/>
              <a:defRPr/>
            </a:lvl6pPr>
            <a:lvl7pPr marL="4267093" lvl="6" indent="-423323">
              <a:spcBef>
                <a:spcPts val="0"/>
              </a:spcBef>
              <a:spcAft>
                <a:spcPts val="0"/>
              </a:spcAft>
              <a:buSzPts val="1400"/>
              <a:buChar char="●"/>
              <a:defRPr/>
            </a:lvl7pPr>
            <a:lvl8pPr marL="4876678" lvl="7" indent="-423323">
              <a:spcBef>
                <a:spcPts val="0"/>
              </a:spcBef>
              <a:spcAft>
                <a:spcPts val="0"/>
              </a:spcAft>
              <a:buSzPts val="1400"/>
              <a:buChar char="○"/>
              <a:defRPr/>
            </a:lvl8pPr>
            <a:lvl9pPr marL="5486263" lvl="8" indent="-423323">
              <a:spcBef>
                <a:spcPts val="0"/>
              </a:spcBef>
              <a:spcAft>
                <a:spcPts val="0"/>
              </a:spcAft>
              <a:buSzPts val="1400"/>
              <a:buChar char="■"/>
              <a:defRPr/>
            </a:lvl9pPr>
          </a:lstStyle>
          <a:p>
            <a:endParaRPr/>
          </a:p>
        </p:txBody>
      </p:sp>
      <p:sp>
        <p:nvSpPr>
          <p:cNvPr id="40" name="Google Shape;40;p9"/>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53896351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41"/>
        <p:cNvGrpSpPr/>
        <p:nvPr/>
      </p:nvGrpSpPr>
      <p:grpSpPr>
        <a:xfrm>
          <a:off x="0" y="0"/>
          <a:ext cx="0" cy="0"/>
          <a:chOff x="0" y="0"/>
          <a:chExt cx="0" cy="0"/>
        </a:xfrm>
      </p:grpSpPr>
      <p:sp>
        <p:nvSpPr>
          <p:cNvPr id="42" name="Google Shape;42;p10"/>
          <p:cNvSpPr txBox="1">
            <a:spLocks noGrp="1"/>
          </p:cNvSpPr>
          <p:nvPr>
            <p:ph type="body" idx="1"/>
          </p:nvPr>
        </p:nvSpPr>
        <p:spPr>
          <a:xfrm>
            <a:off x="415600" y="5640767"/>
            <a:ext cx="7998400" cy="806800"/>
          </a:xfrm>
          <a:prstGeom prst="rect">
            <a:avLst/>
          </a:prstGeom>
        </p:spPr>
        <p:txBody>
          <a:bodyPr spcFirstLastPara="1" wrap="square" lIns="91425" tIns="91425" rIns="91425" bIns="91425" anchor="ctr" anchorCtr="0">
            <a:normAutofit/>
          </a:bodyPr>
          <a:lstStyle>
            <a:lvl1pPr marL="609585" lvl="0" indent="-304792">
              <a:lnSpc>
                <a:spcPct val="100000"/>
              </a:lnSpc>
              <a:spcBef>
                <a:spcPts val="0"/>
              </a:spcBef>
              <a:spcAft>
                <a:spcPts val="0"/>
              </a:spcAft>
              <a:buSzPts val="1800"/>
              <a:buNone/>
              <a:defRPr/>
            </a:lvl1pPr>
          </a:lstStyle>
          <a:p>
            <a:endParaRPr/>
          </a:p>
        </p:txBody>
      </p:sp>
      <p:sp>
        <p:nvSpPr>
          <p:cNvPr id="43" name="Google Shape;43;p10"/>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45102212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44"/>
        <p:cNvGrpSpPr/>
        <p:nvPr/>
      </p:nvGrpSpPr>
      <p:grpSpPr>
        <a:xfrm>
          <a:off x="0" y="0"/>
          <a:ext cx="0" cy="0"/>
          <a:chOff x="0" y="0"/>
          <a:chExt cx="0" cy="0"/>
        </a:xfrm>
      </p:grpSpPr>
      <p:sp>
        <p:nvSpPr>
          <p:cNvPr id="45" name="Google Shape;45;p11"/>
          <p:cNvSpPr txBox="1">
            <a:spLocks noGrp="1"/>
          </p:cNvSpPr>
          <p:nvPr>
            <p:ph type="title" hasCustomPrompt="1"/>
          </p:nvPr>
        </p:nvSpPr>
        <p:spPr>
          <a:xfrm>
            <a:off x="415600" y="1474833"/>
            <a:ext cx="11360800" cy="2618000"/>
          </a:xfrm>
          <a:prstGeom prst="rect">
            <a:avLst/>
          </a:prstGeom>
        </p:spPr>
        <p:txBody>
          <a:bodyPr spcFirstLastPara="1" wrap="square" lIns="91425" tIns="91425" rIns="91425" bIns="91425" anchor="b" anchorCtr="0">
            <a:normAutofit/>
          </a:bodyPr>
          <a:lstStyle>
            <a:lvl1pPr lvl="0" algn="ctr">
              <a:spcBef>
                <a:spcPts val="0"/>
              </a:spcBef>
              <a:spcAft>
                <a:spcPts val="0"/>
              </a:spcAft>
              <a:buSzPts val="12000"/>
              <a:buNone/>
              <a:defRPr sz="16000"/>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46" name="Google Shape;46;p11"/>
          <p:cNvSpPr txBox="1">
            <a:spLocks noGrp="1"/>
          </p:cNvSpPr>
          <p:nvPr>
            <p:ph type="body" idx="1"/>
          </p:nvPr>
        </p:nvSpPr>
        <p:spPr>
          <a:xfrm>
            <a:off x="415600" y="4202967"/>
            <a:ext cx="11360800" cy="1734400"/>
          </a:xfrm>
          <a:prstGeom prst="rect">
            <a:avLst/>
          </a:prstGeom>
        </p:spPr>
        <p:txBody>
          <a:bodyPr spcFirstLastPara="1" wrap="square" lIns="91425" tIns="91425" rIns="91425" bIns="91425" anchor="t" anchorCtr="0">
            <a:normAutofit/>
          </a:bodyPr>
          <a:lstStyle>
            <a:lvl1pPr marL="609585" lvl="0" indent="-457189" algn="ctr">
              <a:spcBef>
                <a:spcPts val="0"/>
              </a:spcBef>
              <a:spcAft>
                <a:spcPts val="0"/>
              </a:spcAft>
              <a:buSzPts val="1800"/>
              <a:buChar char="●"/>
              <a:defRPr/>
            </a:lvl1pPr>
            <a:lvl2pPr marL="1219170" lvl="1" indent="-423323" algn="ctr">
              <a:spcBef>
                <a:spcPts val="0"/>
              </a:spcBef>
              <a:spcAft>
                <a:spcPts val="0"/>
              </a:spcAft>
              <a:buSzPts val="1400"/>
              <a:buChar char="○"/>
              <a:defRPr/>
            </a:lvl2pPr>
            <a:lvl3pPr marL="1828754" lvl="2" indent="-423323" algn="ctr">
              <a:spcBef>
                <a:spcPts val="0"/>
              </a:spcBef>
              <a:spcAft>
                <a:spcPts val="0"/>
              </a:spcAft>
              <a:buSzPts val="1400"/>
              <a:buChar char="■"/>
              <a:defRPr/>
            </a:lvl3pPr>
            <a:lvl4pPr marL="2438339" lvl="3" indent="-423323" algn="ctr">
              <a:spcBef>
                <a:spcPts val="0"/>
              </a:spcBef>
              <a:spcAft>
                <a:spcPts val="0"/>
              </a:spcAft>
              <a:buSzPts val="1400"/>
              <a:buChar char="●"/>
              <a:defRPr/>
            </a:lvl4pPr>
            <a:lvl5pPr marL="3047924" lvl="4" indent="-423323" algn="ctr">
              <a:spcBef>
                <a:spcPts val="0"/>
              </a:spcBef>
              <a:spcAft>
                <a:spcPts val="0"/>
              </a:spcAft>
              <a:buSzPts val="1400"/>
              <a:buChar char="○"/>
              <a:defRPr/>
            </a:lvl5pPr>
            <a:lvl6pPr marL="3657509" lvl="5" indent="-423323" algn="ctr">
              <a:spcBef>
                <a:spcPts val="0"/>
              </a:spcBef>
              <a:spcAft>
                <a:spcPts val="0"/>
              </a:spcAft>
              <a:buSzPts val="1400"/>
              <a:buChar char="■"/>
              <a:defRPr/>
            </a:lvl6pPr>
            <a:lvl7pPr marL="4267093" lvl="6" indent="-423323" algn="ctr">
              <a:spcBef>
                <a:spcPts val="0"/>
              </a:spcBef>
              <a:spcAft>
                <a:spcPts val="0"/>
              </a:spcAft>
              <a:buSzPts val="1400"/>
              <a:buChar char="●"/>
              <a:defRPr/>
            </a:lvl7pPr>
            <a:lvl8pPr marL="4876678" lvl="7" indent="-423323" algn="ctr">
              <a:spcBef>
                <a:spcPts val="0"/>
              </a:spcBef>
              <a:spcAft>
                <a:spcPts val="0"/>
              </a:spcAft>
              <a:buSzPts val="1400"/>
              <a:buChar char="○"/>
              <a:defRPr/>
            </a:lvl8pPr>
            <a:lvl9pPr marL="5486263" lvl="8" indent="-423323" algn="ctr">
              <a:spcBef>
                <a:spcPts val="0"/>
              </a:spcBef>
              <a:spcAft>
                <a:spcPts val="0"/>
              </a:spcAft>
              <a:buSzPts val="1400"/>
              <a:buChar char="■"/>
              <a:defRPr/>
            </a:lvl9pPr>
          </a:lstStyle>
          <a:p>
            <a:endParaRPr/>
          </a:p>
        </p:txBody>
      </p:sp>
      <p:sp>
        <p:nvSpPr>
          <p:cNvPr id="47" name="Google Shape;47;p11"/>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355818930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8"/>
        <p:cNvGrpSpPr/>
        <p:nvPr/>
      </p:nvGrpSpPr>
      <p:grpSpPr>
        <a:xfrm>
          <a:off x="0" y="0"/>
          <a:ext cx="0" cy="0"/>
          <a:chOff x="0" y="0"/>
          <a:chExt cx="0" cy="0"/>
        </a:xfrm>
      </p:grpSpPr>
      <p:sp>
        <p:nvSpPr>
          <p:cNvPr id="49" name="Google Shape;49;p12"/>
          <p:cNvSpPr txBox="1">
            <a:spLocks noGrp="1"/>
          </p:cNvSpPr>
          <p:nvPr>
            <p:ph type="sldNum" idx="12"/>
          </p:nvPr>
        </p:nvSpPr>
        <p:spPr>
          <a:xfrm>
            <a:off x="11296611" y="6217623"/>
            <a:ext cx="731600" cy="524800"/>
          </a:xfrm>
          <a:prstGeom prst="rect">
            <a:avLst/>
          </a:prstGeom>
        </p:spPr>
        <p:txBody>
          <a:bodyPr spcFirstLastPara="1" wrap="square" lIns="91425" tIns="91425" rIns="91425" bIns="91425" anchor="ctr" anchorCtr="0">
            <a:norm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43764859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BAADC332-7C38-45FD-A35C-B0CF34D64B26}" type="datetimeFigureOut">
              <a:rPr lang="en-GB" smtClean="0"/>
              <a:t>09/09/2024</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ECB03E28-3E3F-49EB-AF54-B7ABF75830A3}" type="slidenum">
              <a:rPr lang="en-GB" smtClean="0"/>
              <a:t>‹#›</a:t>
            </a:fld>
            <a:endParaRPr lang="en-GB"/>
          </a:p>
        </p:txBody>
      </p:sp>
    </p:spTree>
    <p:extLst>
      <p:ext uri="{BB962C8B-B14F-4D97-AF65-F5344CB8AC3E}">
        <p14:creationId xmlns:p14="http://schemas.microsoft.com/office/powerpoint/2010/main" val="117794994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fld id="{BAADC332-7C38-45FD-A35C-B0CF34D64B26}" type="datetimeFigureOut">
              <a:rPr lang="en-GB" smtClean="0"/>
              <a:t>09/09/2024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CB03E28-3E3F-49EB-AF54-B7ABF75830A3}" type="slidenum">
              <a:rPr lang="en-GB" smtClean="0"/>
              <a:t>‹#›</a:t>
            </a:fld>
            <a:endParaRPr lang="en-GB"/>
          </a:p>
        </p:txBody>
      </p:sp>
    </p:spTree>
    <p:extLst>
      <p:ext uri="{BB962C8B-B14F-4D97-AF65-F5344CB8AC3E}">
        <p14:creationId xmlns:p14="http://schemas.microsoft.com/office/powerpoint/2010/main" val="12502251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fld id="{BAADC332-7C38-45FD-A35C-B0CF34D64B26}" type="datetimeFigureOut">
              <a:rPr lang="en-GB" smtClean="0"/>
              <a:t>09/09/2024</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ECB03E28-3E3F-49EB-AF54-B7ABF75830A3}" type="slidenum">
              <a:rPr lang="en-GB" smtClean="0"/>
              <a:t>‹#›</a:t>
            </a:fld>
            <a:endParaRPr lang="en-GB"/>
          </a:p>
        </p:txBody>
      </p:sp>
    </p:spTree>
    <p:extLst>
      <p:ext uri="{BB962C8B-B14F-4D97-AF65-F5344CB8AC3E}">
        <p14:creationId xmlns:p14="http://schemas.microsoft.com/office/powerpoint/2010/main" val="275488450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fld id="{BAADC332-7C38-45FD-A35C-B0CF34D64B26}" type="datetimeFigureOut">
              <a:rPr lang="en-GB" smtClean="0"/>
              <a:t>09/09/2024</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ECB03E28-3E3F-49EB-AF54-B7ABF75830A3}" type="slidenum">
              <a:rPr lang="en-GB" smtClean="0"/>
              <a:t>‹#›</a:t>
            </a:fld>
            <a:endParaRPr lang="en-GB"/>
          </a:p>
        </p:txBody>
      </p:sp>
    </p:spTree>
    <p:extLst>
      <p:ext uri="{BB962C8B-B14F-4D97-AF65-F5344CB8AC3E}">
        <p14:creationId xmlns:p14="http://schemas.microsoft.com/office/powerpoint/2010/main" val="3081216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AADC332-7C38-45FD-A35C-B0CF34D64B26}" type="datetimeFigureOut">
              <a:rPr lang="en-GB" smtClean="0"/>
              <a:t>09/09/2024</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ECB03E28-3E3F-49EB-AF54-B7ABF75830A3}" type="slidenum">
              <a:rPr lang="en-GB" smtClean="0"/>
              <a:t>‹#›</a:t>
            </a:fld>
            <a:endParaRPr lang="en-GB"/>
          </a:p>
        </p:txBody>
      </p:sp>
    </p:spTree>
    <p:extLst>
      <p:ext uri="{BB962C8B-B14F-4D97-AF65-F5344CB8AC3E}">
        <p14:creationId xmlns:p14="http://schemas.microsoft.com/office/powerpoint/2010/main" val="40427795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AADC332-7C38-45FD-A35C-B0CF34D64B26}" type="datetimeFigureOut">
              <a:rPr lang="en-GB" smtClean="0"/>
              <a:t>09/09/2024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CB03E28-3E3F-49EB-AF54-B7ABF75830A3}" type="slidenum">
              <a:rPr lang="en-GB" smtClean="0"/>
              <a:t>‹#›</a:t>
            </a:fld>
            <a:endParaRPr lang="en-GB"/>
          </a:p>
        </p:txBody>
      </p:sp>
    </p:spTree>
    <p:extLst>
      <p:ext uri="{BB962C8B-B14F-4D97-AF65-F5344CB8AC3E}">
        <p14:creationId xmlns:p14="http://schemas.microsoft.com/office/powerpoint/2010/main" val="406736754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BAADC332-7C38-45FD-A35C-B0CF34D64B26}" type="datetimeFigureOut">
              <a:rPr lang="en-GB" smtClean="0"/>
              <a:t>09/09/2024</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ECB03E28-3E3F-49EB-AF54-B7ABF75830A3}" type="slidenum">
              <a:rPr lang="en-GB" smtClean="0"/>
              <a:t>‹#›</a:t>
            </a:fld>
            <a:endParaRPr lang="en-GB"/>
          </a:p>
        </p:txBody>
      </p:sp>
    </p:spTree>
    <p:extLst>
      <p:ext uri="{BB962C8B-B14F-4D97-AF65-F5344CB8AC3E}">
        <p14:creationId xmlns:p14="http://schemas.microsoft.com/office/powerpoint/2010/main" val="405113702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2.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AADC332-7C38-45FD-A35C-B0CF34D64B26}" type="datetimeFigureOut">
              <a:rPr lang="en-GB" smtClean="0"/>
              <a:t>09/09/2024</a:t>
            </a:fld>
            <a:endParaRPr lang="en-GB"/>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B03E28-3E3F-49EB-AF54-B7ABF75830A3}" type="slidenum">
              <a:rPr lang="en-GB" smtClean="0"/>
              <a:t>‹#›</a:t>
            </a:fld>
            <a:endParaRPr lang="en-GB"/>
          </a:p>
        </p:txBody>
      </p:sp>
    </p:spTree>
    <p:extLst>
      <p:ext uri="{BB962C8B-B14F-4D97-AF65-F5344CB8AC3E}">
        <p14:creationId xmlns:p14="http://schemas.microsoft.com/office/powerpoint/2010/main" val="343576659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1B0B44"/>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rmAutofit/>
          </a:bodyPr>
          <a:lstStyle>
            <a:lvl1pPr lvl="0">
              <a:spcBef>
                <a:spcPts val="0"/>
              </a:spcBef>
              <a:spcAft>
                <a:spcPts val="0"/>
              </a:spcAft>
              <a:buClr>
                <a:schemeClr val="dk1"/>
              </a:buClr>
              <a:buSzPts val="2800"/>
              <a:buNone/>
              <a:defRPr sz="2800">
                <a:solidFill>
                  <a:schemeClr val="dk1"/>
                </a:solidFill>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rmAutofit/>
          </a:bodyPr>
          <a:lstStyle>
            <a:lvl1pPr marL="457200" lvl="0" indent="-342900">
              <a:lnSpc>
                <a:spcPct val="115000"/>
              </a:lnSpc>
              <a:spcBef>
                <a:spcPts val="0"/>
              </a:spcBef>
              <a:spcAft>
                <a:spcPts val="0"/>
              </a:spcAft>
              <a:buClr>
                <a:schemeClr val="dk2"/>
              </a:buClr>
              <a:buSzPts val="1800"/>
              <a:buChar char="●"/>
              <a:defRPr sz="1800">
                <a:solidFill>
                  <a:schemeClr val="dk2"/>
                </a:solidFill>
              </a:defRPr>
            </a:lvl1pPr>
            <a:lvl2pPr marL="914400" lvl="1" indent="-317500">
              <a:lnSpc>
                <a:spcPct val="115000"/>
              </a:lnSpc>
              <a:spcBef>
                <a:spcPts val="0"/>
              </a:spcBef>
              <a:spcAft>
                <a:spcPts val="0"/>
              </a:spcAft>
              <a:buClr>
                <a:schemeClr val="dk2"/>
              </a:buClr>
              <a:buSzPts val="1400"/>
              <a:buChar char="○"/>
              <a:defRPr>
                <a:solidFill>
                  <a:schemeClr val="dk2"/>
                </a:solidFill>
              </a:defRPr>
            </a:lvl2pPr>
            <a:lvl3pPr marL="1371600" lvl="2" indent="-317500">
              <a:lnSpc>
                <a:spcPct val="115000"/>
              </a:lnSpc>
              <a:spcBef>
                <a:spcPts val="0"/>
              </a:spcBef>
              <a:spcAft>
                <a:spcPts val="0"/>
              </a:spcAft>
              <a:buClr>
                <a:schemeClr val="dk2"/>
              </a:buClr>
              <a:buSzPts val="1400"/>
              <a:buChar char="■"/>
              <a:defRPr>
                <a:solidFill>
                  <a:schemeClr val="dk2"/>
                </a:solidFill>
              </a:defRPr>
            </a:lvl3pPr>
            <a:lvl4pPr marL="1828800" lvl="3" indent="-317500">
              <a:lnSpc>
                <a:spcPct val="115000"/>
              </a:lnSpc>
              <a:spcBef>
                <a:spcPts val="0"/>
              </a:spcBef>
              <a:spcAft>
                <a:spcPts val="0"/>
              </a:spcAft>
              <a:buClr>
                <a:schemeClr val="dk2"/>
              </a:buClr>
              <a:buSzPts val="1400"/>
              <a:buChar char="●"/>
              <a:defRPr>
                <a:solidFill>
                  <a:schemeClr val="dk2"/>
                </a:solidFill>
              </a:defRPr>
            </a:lvl4pPr>
            <a:lvl5pPr marL="2286000" lvl="4" indent="-317500">
              <a:lnSpc>
                <a:spcPct val="115000"/>
              </a:lnSpc>
              <a:spcBef>
                <a:spcPts val="0"/>
              </a:spcBef>
              <a:spcAft>
                <a:spcPts val="0"/>
              </a:spcAft>
              <a:buClr>
                <a:schemeClr val="dk2"/>
              </a:buClr>
              <a:buSzPts val="1400"/>
              <a:buChar char="○"/>
              <a:defRPr>
                <a:solidFill>
                  <a:schemeClr val="dk2"/>
                </a:solidFill>
              </a:defRPr>
            </a:lvl5pPr>
            <a:lvl6pPr marL="2743200" lvl="5" indent="-317500">
              <a:lnSpc>
                <a:spcPct val="115000"/>
              </a:lnSpc>
              <a:spcBef>
                <a:spcPts val="0"/>
              </a:spcBef>
              <a:spcAft>
                <a:spcPts val="0"/>
              </a:spcAft>
              <a:buClr>
                <a:schemeClr val="dk2"/>
              </a:buClr>
              <a:buSzPts val="1400"/>
              <a:buChar char="■"/>
              <a:defRPr>
                <a:solidFill>
                  <a:schemeClr val="dk2"/>
                </a:solidFill>
              </a:defRPr>
            </a:lvl6pPr>
            <a:lvl7pPr marL="3200400" lvl="6" indent="-317500">
              <a:lnSpc>
                <a:spcPct val="115000"/>
              </a:lnSpc>
              <a:spcBef>
                <a:spcPts val="0"/>
              </a:spcBef>
              <a:spcAft>
                <a:spcPts val="0"/>
              </a:spcAft>
              <a:buClr>
                <a:schemeClr val="dk2"/>
              </a:buClr>
              <a:buSzPts val="1400"/>
              <a:buChar char="●"/>
              <a:defRPr>
                <a:solidFill>
                  <a:schemeClr val="dk2"/>
                </a:solidFill>
              </a:defRPr>
            </a:lvl7pPr>
            <a:lvl8pPr marL="3657600" lvl="7" indent="-317500">
              <a:lnSpc>
                <a:spcPct val="115000"/>
              </a:lnSpc>
              <a:spcBef>
                <a:spcPts val="0"/>
              </a:spcBef>
              <a:spcAft>
                <a:spcPts val="0"/>
              </a:spcAft>
              <a:buClr>
                <a:schemeClr val="dk2"/>
              </a:buClr>
              <a:buSzPts val="1400"/>
              <a:buChar char="○"/>
              <a:defRPr>
                <a:solidFill>
                  <a:schemeClr val="dk2"/>
                </a:solidFill>
              </a:defRPr>
            </a:lvl8pPr>
            <a:lvl9pPr marL="4114800" lvl="8" indent="-317500">
              <a:lnSpc>
                <a:spcPct val="115000"/>
              </a:lnSpc>
              <a:spcBef>
                <a:spcPts val="0"/>
              </a:spcBef>
              <a:spcAft>
                <a:spcPts val="0"/>
              </a:spcAft>
              <a:buClr>
                <a:schemeClr val="dk2"/>
              </a:buClr>
              <a:buSzPts val="1400"/>
              <a:buChar char="■"/>
              <a:defRPr>
                <a:solidFill>
                  <a:schemeClr val="dk2"/>
                </a:solidFill>
              </a:defRPr>
            </a:lvl9pPr>
          </a:lstStyle>
          <a:p>
            <a:endParaRPr/>
          </a:p>
        </p:txBody>
      </p:sp>
      <p:sp>
        <p:nvSpPr>
          <p:cNvPr id="8" name="Google Shape;8;p1"/>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rmAutofit/>
          </a:bodyPr>
          <a:lstStyle>
            <a:lvl1pPr lvl="0" algn="r">
              <a:buNone/>
              <a:defRPr sz="1333">
                <a:solidFill>
                  <a:schemeClr val="dk2"/>
                </a:solidFill>
              </a:defRPr>
            </a:lvl1pPr>
            <a:lvl2pPr lvl="1" algn="r">
              <a:buNone/>
              <a:defRPr sz="1333">
                <a:solidFill>
                  <a:schemeClr val="dk2"/>
                </a:solidFill>
              </a:defRPr>
            </a:lvl2pPr>
            <a:lvl3pPr lvl="2" algn="r">
              <a:buNone/>
              <a:defRPr sz="1333">
                <a:solidFill>
                  <a:schemeClr val="dk2"/>
                </a:solidFill>
              </a:defRPr>
            </a:lvl3pPr>
            <a:lvl4pPr lvl="3" algn="r">
              <a:buNone/>
              <a:defRPr sz="1333">
                <a:solidFill>
                  <a:schemeClr val="dk2"/>
                </a:solidFill>
              </a:defRPr>
            </a:lvl4pPr>
            <a:lvl5pPr lvl="4" algn="r">
              <a:buNone/>
              <a:defRPr sz="1333">
                <a:solidFill>
                  <a:schemeClr val="dk2"/>
                </a:solidFill>
              </a:defRPr>
            </a:lvl5pPr>
            <a:lvl6pPr lvl="5" algn="r">
              <a:buNone/>
              <a:defRPr sz="1333">
                <a:solidFill>
                  <a:schemeClr val="dk2"/>
                </a:solidFill>
              </a:defRPr>
            </a:lvl6pPr>
            <a:lvl7pPr lvl="6" algn="r">
              <a:buNone/>
              <a:defRPr sz="1333">
                <a:solidFill>
                  <a:schemeClr val="dk2"/>
                </a:solidFill>
              </a:defRPr>
            </a:lvl7pPr>
            <a:lvl8pPr lvl="7" algn="r">
              <a:buNone/>
              <a:defRPr sz="1333">
                <a:solidFill>
                  <a:schemeClr val="dk2"/>
                </a:solidFill>
              </a:defRPr>
            </a:lvl8pPr>
            <a:lvl9pPr lvl="8" algn="r">
              <a:buNone/>
              <a:defRPr sz="1333">
                <a:solidFill>
                  <a:schemeClr val="dk2"/>
                </a:solidFill>
              </a:defRPr>
            </a:lvl9pPr>
          </a:lstStyle>
          <a:p>
            <a:fld id="{00000000-1234-1234-1234-123412341234}" type="slidenum">
              <a:rPr lang="en-GB" smtClean="0"/>
              <a:pPr/>
              <a:t>‹#›</a:t>
            </a:fld>
            <a:endParaRPr lang="en-GB"/>
          </a:p>
        </p:txBody>
      </p:sp>
    </p:spTree>
    <p:extLst>
      <p:ext uri="{BB962C8B-B14F-4D97-AF65-F5344CB8AC3E}">
        <p14:creationId xmlns:p14="http://schemas.microsoft.com/office/powerpoint/2010/main" val="2698174730"/>
      </p:ext>
    </p:extLst>
  </p:cSld>
  <p:clrMap bg1="lt1" tx1="dk1" bg2="dk2" tx2="lt2" accent1="accent1" accent2="accent2" accent3="accent3" accent4="accent4" accent5="accent5" accent6="accent6" hlink="hlink" folHlink="folHlink"/>
  <p:sldLayoutIdLst>
    <p:sldLayoutId id="2147483663" r:id="rId1"/>
    <p:sldLayoutId id="2147483664" r:id="rId2"/>
    <p:sldLayoutId id="2147483665" r:id="rId3"/>
    <p:sldLayoutId id="2147483666" r:id="rId4"/>
    <p:sldLayoutId id="2147483667" r:id="rId5"/>
    <p:sldLayoutId id="2147483668" r:id="rId6"/>
    <p:sldLayoutId id="2147483669" r:id="rId7"/>
    <p:sldLayoutId id="2147483670" r:id="rId8"/>
    <p:sldLayoutId id="2147483671" r:id="rId9"/>
    <p:sldLayoutId id="2147483672" r:id="rId10"/>
    <p:sldLayoutId id="2147483673"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Layout" Target="../slideLayouts/slideLayout1.xml"/><Relationship Id="rId5" Type="http://schemas.openxmlformats.org/officeDocument/2006/relationships/image" Target="../media/image4.png"/><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1.xml"/><Relationship Id="rId4" Type="http://schemas.openxmlformats.org/officeDocument/2006/relationships/image" Target="../media/image42.emf"/></Relationships>
</file>

<file path=ppt/slides/_rels/slide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3.jpeg"/><Relationship Id="rId1" Type="http://schemas.openxmlformats.org/officeDocument/2006/relationships/slideLayout" Target="../slideLayouts/slideLayout1.xml"/><Relationship Id="rId5" Type="http://schemas.openxmlformats.org/officeDocument/2006/relationships/hyperlink" Target="https://www.ed.ac.uk/medicine-vet-medicine/postgraduate/postgraduate-blog/things-to-know-before-starting-phd" TargetMode="External"/><Relationship Id="rId4" Type="http://schemas.openxmlformats.org/officeDocument/2006/relationships/image" Target="../media/image4.png"/></Relationships>
</file>

<file path=ppt/slides/_rels/slide12.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1.xml"/><Relationship Id="rId6" Type="http://schemas.openxmlformats.org/officeDocument/2006/relationships/image" Target="../media/image49.jpeg"/><Relationship Id="rId5" Type="http://schemas.openxmlformats.org/officeDocument/2006/relationships/image" Target="../media/image48.svg"/><Relationship Id="rId4" Type="http://schemas.openxmlformats.org/officeDocument/2006/relationships/image" Target="../media/image47.png"/></Relationships>
</file>

<file path=ppt/slides/_rels/slide14.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53.png"/><Relationship Id="rId5" Type="http://schemas.openxmlformats.org/officeDocument/2006/relationships/image" Target="../media/image52.png"/><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58.png"/><Relationship Id="rId3" Type="http://schemas.openxmlformats.org/officeDocument/2006/relationships/image" Target="../media/image50.jpeg"/><Relationship Id="rId7" Type="http://schemas.openxmlformats.org/officeDocument/2006/relationships/image" Target="../media/image57.png"/><Relationship Id="rId2" Type="http://schemas.openxmlformats.org/officeDocument/2006/relationships/notesSlide" Target="../notesSlides/notesSlide7.xml"/><Relationship Id="rId1" Type="http://schemas.openxmlformats.org/officeDocument/2006/relationships/slideLayout" Target="../slideLayouts/slideLayout15.xml"/><Relationship Id="rId6" Type="http://schemas.openxmlformats.org/officeDocument/2006/relationships/image" Target="../media/image56.png"/><Relationship Id="rId11" Type="http://schemas.openxmlformats.org/officeDocument/2006/relationships/image" Target="../media/image61.png"/><Relationship Id="rId5" Type="http://schemas.openxmlformats.org/officeDocument/2006/relationships/image" Target="../media/image55.png"/><Relationship Id="rId10" Type="http://schemas.openxmlformats.org/officeDocument/2006/relationships/image" Target="../media/image60.png"/><Relationship Id="rId4" Type="http://schemas.openxmlformats.org/officeDocument/2006/relationships/image" Target="../media/image54.png"/><Relationship Id="rId9" Type="http://schemas.openxmlformats.org/officeDocument/2006/relationships/image" Target="../media/image59.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5.png"/><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7.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2.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png"/><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6.xml.rels><?xml version="1.0" encoding="UTF-8" standalone="yes"?>
<Relationships xmlns="http://schemas.openxmlformats.org/package/2006/relationships"><Relationship Id="rId8" Type="http://schemas.openxmlformats.org/officeDocument/2006/relationships/image" Target="../media/image13.jpeg"/><Relationship Id="rId13" Type="http://schemas.openxmlformats.org/officeDocument/2006/relationships/image" Target="../media/image18.png"/><Relationship Id="rId18" Type="http://schemas.openxmlformats.org/officeDocument/2006/relationships/image" Target="../media/image21.jpeg"/><Relationship Id="rId26" Type="http://schemas.openxmlformats.org/officeDocument/2006/relationships/image" Target="../media/image29.jpg"/><Relationship Id="rId3" Type="http://schemas.openxmlformats.org/officeDocument/2006/relationships/image" Target="../media/image8.png"/><Relationship Id="rId21" Type="http://schemas.openxmlformats.org/officeDocument/2006/relationships/image" Target="../media/image24.jpg"/><Relationship Id="rId7" Type="http://schemas.openxmlformats.org/officeDocument/2006/relationships/image" Target="../media/image12.png"/><Relationship Id="rId12" Type="http://schemas.openxmlformats.org/officeDocument/2006/relationships/image" Target="../media/image17.png"/><Relationship Id="rId17" Type="http://schemas.openxmlformats.org/officeDocument/2006/relationships/image" Target="../media/image20.png"/><Relationship Id="rId25" Type="http://schemas.openxmlformats.org/officeDocument/2006/relationships/image" Target="../media/image28.jpeg"/><Relationship Id="rId2" Type="http://schemas.openxmlformats.org/officeDocument/2006/relationships/notesSlide" Target="../notesSlides/notesSlide3.xml"/><Relationship Id="rId16" Type="http://schemas.openxmlformats.org/officeDocument/2006/relationships/image" Target="../media/image4.png"/><Relationship Id="rId20" Type="http://schemas.openxmlformats.org/officeDocument/2006/relationships/image" Target="../media/image23.jpeg"/><Relationship Id="rId29" Type="http://schemas.openxmlformats.org/officeDocument/2006/relationships/image" Target="../media/image32.png"/><Relationship Id="rId1" Type="http://schemas.openxmlformats.org/officeDocument/2006/relationships/slideLayout" Target="../slideLayouts/slideLayout7.xml"/><Relationship Id="rId6" Type="http://schemas.openxmlformats.org/officeDocument/2006/relationships/image" Target="../media/image11.png"/><Relationship Id="rId11" Type="http://schemas.openxmlformats.org/officeDocument/2006/relationships/image" Target="../media/image16.png"/><Relationship Id="rId24" Type="http://schemas.openxmlformats.org/officeDocument/2006/relationships/image" Target="../media/image27.jpeg"/><Relationship Id="rId5" Type="http://schemas.openxmlformats.org/officeDocument/2006/relationships/image" Target="../media/image10.png"/><Relationship Id="rId15" Type="http://schemas.openxmlformats.org/officeDocument/2006/relationships/image" Target="../media/image3.png"/><Relationship Id="rId23" Type="http://schemas.openxmlformats.org/officeDocument/2006/relationships/image" Target="../media/image26.jpeg"/><Relationship Id="rId28" Type="http://schemas.openxmlformats.org/officeDocument/2006/relationships/image" Target="../media/image31.jpeg"/><Relationship Id="rId10" Type="http://schemas.openxmlformats.org/officeDocument/2006/relationships/image" Target="../media/image15.png"/><Relationship Id="rId19" Type="http://schemas.openxmlformats.org/officeDocument/2006/relationships/image" Target="../media/image22.jpeg"/><Relationship Id="rId4" Type="http://schemas.openxmlformats.org/officeDocument/2006/relationships/image" Target="../media/image9.png"/><Relationship Id="rId9" Type="http://schemas.openxmlformats.org/officeDocument/2006/relationships/image" Target="../media/image14.png"/><Relationship Id="rId14" Type="http://schemas.openxmlformats.org/officeDocument/2006/relationships/image" Target="../media/image19.png"/><Relationship Id="rId22" Type="http://schemas.openxmlformats.org/officeDocument/2006/relationships/image" Target="../media/image25.png"/><Relationship Id="rId27" Type="http://schemas.openxmlformats.org/officeDocument/2006/relationships/image" Target="../media/image30.png"/></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34.jpeg"/><Relationship Id="rId5" Type="http://schemas.openxmlformats.org/officeDocument/2006/relationships/image" Target="../media/image33.jpeg"/><Relationship Id="rId4" Type="http://schemas.openxmlformats.org/officeDocument/2006/relationships/image" Target="../media/image4.png"/></Relationships>
</file>

<file path=ppt/slides/_rels/slide8.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xml"/><Relationship Id="rId1" Type="http://schemas.openxmlformats.org/officeDocument/2006/relationships/slideLayout" Target="../slideLayouts/slideLayout7.xml"/><Relationship Id="rId5" Type="http://schemas.openxmlformats.org/officeDocument/2006/relationships/image" Target="../media/image4.png"/><Relationship Id="rId4" Type="http://schemas.openxmlformats.org/officeDocument/2006/relationships/image" Target="../media/image3.png"/></Relationships>
</file>

<file path=ppt/slides/_rels/slide9.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4.png"/><Relationship Id="rId7" Type="http://schemas.openxmlformats.org/officeDocument/2006/relationships/image" Target="../media/image39.jpeg"/><Relationship Id="rId2" Type="http://schemas.openxmlformats.org/officeDocument/2006/relationships/image" Target="../media/image3.png"/><Relationship Id="rId1" Type="http://schemas.openxmlformats.org/officeDocument/2006/relationships/slideLayout" Target="../slideLayouts/slideLayout7.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 Id="rId9" Type="http://schemas.openxmlformats.org/officeDocument/2006/relationships/image" Target="../media/image41.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UofE_Edinburgh_16-9.jpg"/>
          <p:cNvPicPr>
            <a:picLocks noChangeAspect="1"/>
          </p:cNvPicPr>
          <p:nvPr/>
        </p:nvPicPr>
        <p:blipFill rotWithShape="1">
          <a:blip r:embed="rId2" cstate="screen">
            <a:extLst>
              <a:ext uri="{28A0092B-C50C-407E-A947-70E740481C1C}">
                <a14:useLocalDpi xmlns:a14="http://schemas.microsoft.com/office/drawing/2010/main" val="0"/>
              </a:ext>
            </a:extLst>
          </a:blip>
          <a:srcRect/>
          <a:stretch/>
        </p:blipFill>
        <p:spPr>
          <a:xfrm>
            <a:off x="0" y="1066800"/>
            <a:ext cx="12202668" cy="5791200"/>
          </a:xfrm>
          <a:prstGeom prst="rect">
            <a:avLst/>
          </a:prstGeom>
        </p:spPr>
      </p:pic>
      <p:sp>
        <p:nvSpPr>
          <p:cNvPr id="2" name="Title 1"/>
          <p:cNvSpPr>
            <a:spLocks noGrp="1"/>
          </p:cNvSpPr>
          <p:nvPr>
            <p:ph type="ctrTitle"/>
          </p:nvPr>
        </p:nvSpPr>
        <p:spPr>
          <a:xfrm>
            <a:off x="0" y="1060472"/>
            <a:ext cx="12192000" cy="1533751"/>
          </a:xfrm>
        </p:spPr>
        <p:txBody>
          <a:bodyPr>
            <a:normAutofit/>
          </a:bodyPr>
          <a:lstStyle/>
          <a:p>
            <a:r>
              <a:rPr lang="en-GB" altLang="en-US" sz="4800" dirty="0"/>
              <a:t>Edinburgh Earth, Ecology and Environment (E4)</a:t>
            </a:r>
            <a:br>
              <a:rPr lang="en-GB" altLang="en-US" sz="4800" dirty="0"/>
            </a:br>
            <a:r>
              <a:rPr lang="en-GB" altLang="en-US" sz="4800" dirty="0"/>
              <a:t>Doctoral Training Partnership (DTP)</a:t>
            </a:r>
            <a:endParaRPr lang="en-GB" sz="4800" dirty="0"/>
          </a:p>
        </p:txBody>
      </p:sp>
      <p:pic>
        <p:nvPicPr>
          <p:cNvPr id="6" name="Picture 5" descr="UoE_Horizontal Logo_CMYK_v1_160215.pn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921346" y="168881"/>
            <a:ext cx="4722318" cy="756000"/>
          </a:xfrm>
          <a:prstGeom prst="rect">
            <a:avLst/>
          </a:prstGeom>
        </p:spPr>
      </p:pic>
      <p:pic>
        <p:nvPicPr>
          <p:cNvPr id="3" name="Picture 2"/>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48337" y="168298"/>
            <a:ext cx="1955444" cy="757166"/>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2118" y="89291"/>
            <a:ext cx="3320891" cy="841292"/>
          </a:xfrm>
          <a:prstGeom prst="rect">
            <a:avLst/>
          </a:prstGeom>
        </p:spPr>
      </p:pic>
    </p:spTree>
    <p:extLst>
      <p:ext uri="{BB962C8B-B14F-4D97-AF65-F5344CB8AC3E}">
        <p14:creationId xmlns:p14="http://schemas.microsoft.com/office/powerpoint/2010/main" val="138099400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Callout 10"/>
          <p:cNvSpPr/>
          <p:nvPr/>
        </p:nvSpPr>
        <p:spPr>
          <a:xfrm>
            <a:off x="7747663" y="1016807"/>
            <a:ext cx="2089207" cy="809897"/>
          </a:xfrm>
          <a:prstGeom prst="wedgeEllipseCallout">
            <a:avLst>
              <a:gd name="adj1" fmla="val -26054"/>
              <a:gd name="adj2" fmla="val 82930"/>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GB" dirty="0">
                <a:solidFill>
                  <a:schemeClr val="tx1"/>
                </a:solidFill>
              </a:rPr>
              <a:t>Publications</a:t>
            </a:r>
          </a:p>
        </p:txBody>
      </p:sp>
      <p:sp>
        <p:nvSpPr>
          <p:cNvPr id="12" name="Oval Callout 11"/>
          <p:cNvSpPr/>
          <p:nvPr/>
        </p:nvSpPr>
        <p:spPr>
          <a:xfrm>
            <a:off x="3643276" y="1248528"/>
            <a:ext cx="1994263" cy="862849"/>
          </a:xfrm>
          <a:prstGeom prst="wedgeEllipseCallout">
            <a:avLst>
              <a:gd name="adj1" fmla="val 57751"/>
              <a:gd name="adj2" fmla="val -42947"/>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n-GB" sz="1400" dirty="0">
                <a:solidFill>
                  <a:schemeClr val="tx1"/>
                </a:solidFill>
              </a:rPr>
              <a:t>Presenting at International conferences</a:t>
            </a:r>
          </a:p>
        </p:txBody>
      </p:sp>
      <p:sp>
        <p:nvSpPr>
          <p:cNvPr id="13" name="Oval Callout 12"/>
          <p:cNvSpPr/>
          <p:nvPr/>
        </p:nvSpPr>
        <p:spPr>
          <a:xfrm>
            <a:off x="1141968" y="1578427"/>
            <a:ext cx="1933675" cy="1003480"/>
          </a:xfrm>
          <a:prstGeom prst="wedgeEllipseCallout">
            <a:avLst>
              <a:gd name="adj1" fmla="val 48243"/>
              <a:gd name="adj2" fmla="val 52965"/>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GB" sz="1600" dirty="0">
                <a:solidFill>
                  <a:schemeClr val="tx1"/>
                </a:solidFill>
              </a:rPr>
              <a:t>The PIP (Professional Internship)</a:t>
            </a:r>
          </a:p>
        </p:txBody>
      </p:sp>
      <p:sp>
        <p:nvSpPr>
          <p:cNvPr id="14" name="Oval Callout 13"/>
          <p:cNvSpPr/>
          <p:nvPr/>
        </p:nvSpPr>
        <p:spPr>
          <a:xfrm>
            <a:off x="9544561" y="2274725"/>
            <a:ext cx="2115824" cy="858364"/>
          </a:xfrm>
          <a:prstGeom prst="wedgeEllipseCallout">
            <a:avLst>
              <a:gd name="adj1" fmla="val 1380"/>
              <a:gd name="adj2" fmla="val 78052"/>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n-GB" sz="1400" dirty="0">
                <a:solidFill>
                  <a:schemeClr val="tx1"/>
                </a:solidFill>
              </a:rPr>
              <a:t>Tutoring and Demonstrating</a:t>
            </a:r>
          </a:p>
        </p:txBody>
      </p:sp>
      <p:sp>
        <p:nvSpPr>
          <p:cNvPr id="15" name="Oval Callout 14"/>
          <p:cNvSpPr/>
          <p:nvPr/>
        </p:nvSpPr>
        <p:spPr>
          <a:xfrm>
            <a:off x="8060833" y="3378066"/>
            <a:ext cx="2107474" cy="1089794"/>
          </a:xfrm>
          <a:prstGeom prst="wedgeEllipseCallout">
            <a:avLst>
              <a:gd name="adj1" fmla="val -53511"/>
              <a:gd name="adj2" fmla="val -51935"/>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sz="1600" dirty="0">
                <a:solidFill>
                  <a:schemeClr val="tx1"/>
                </a:solidFill>
              </a:rPr>
              <a:t>Research visit and collaborations</a:t>
            </a:r>
          </a:p>
        </p:txBody>
      </p:sp>
      <p:sp>
        <p:nvSpPr>
          <p:cNvPr id="16" name="Oval Callout 15"/>
          <p:cNvSpPr/>
          <p:nvPr/>
        </p:nvSpPr>
        <p:spPr>
          <a:xfrm>
            <a:off x="821142" y="3133089"/>
            <a:ext cx="2089074" cy="1036083"/>
          </a:xfrm>
          <a:prstGeom prst="wedgeEllipseCallout">
            <a:avLst>
              <a:gd name="adj1" fmla="val -21523"/>
              <a:gd name="adj2" fmla="val 93359"/>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en-GB" dirty="0">
                <a:solidFill>
                  <a:schemeClr val="tx1"/>
                </a:solidFill>
              </a:rPr>
              <a:t>Independent fieldwork</a:t>
            </a:r>
          </a:p>
        </p:txBody>
      </p:sp>
      <p:sp>
        <p:nvSpPr>
          <p:cNvPr id="17" name="Oval Callout 16"/>
          <p:cNvSpPr/>
          <p:nvPr/>
        </p:nvSpPr>
        <p:spPr>
          <a:xfrm>
            <a:off x="5689416" y="1874100"/>
            <a:ext cx="1671554" cy="1109726"/>
          </a:xfrm>
          <a:prstGeom prst="wedgeEllipseCallout">
            <a:avLst>
              <a:gd name="adj1" fmla="val 62356"/>
              <a:gd name="adj2" fmla="val -28277"/>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r>
              <a:rPr lang="en-GB" sz="1400" dirty="0">
                <a:solidFill>
                  <a:schemeClr val="tx1"/>
                </a:solidFill>
              </a:rPr>
              <a:t>Training workshops, summer schools</a:t>
            </a:r>
          </a:p>
        </p:txBody>
      </p:sp>
      <p:sp>
        <p:nvSpPr>
          <p:cNvPr id="18" name="Oval Callout 17"/>
          <p:cNvSpPr/>
          <p:nvPr/>
        </p:nvSpPr>
        <p:spPr>
          <a:xfrm>
            <a:off x="3810859" y="2703907"/>
            <a:ext cx="1637212" cy="1011348"/>
          </a:xfrm>
          <a:prstGeom prst="wedgeEllipseCallout">
            <a:avLst>
              <a:gd name="adj1" fmla="val 62356"/>
              <a:gd name="adj2" fmla="val -28277"/>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n-GB" sz="1400" dirty="0">
                <a:solidFill>
                  <a:schemeClr val="tx1"/>
                </a:solidFill>
              </a:rPr>
              <a:t>Winning / being nominated for awards</a:t>
            </a:r>
          </a:p>
        </p:txBody>
      </p:sp>
      <p:sp>
        <p:nvSpPr>
          <p:cNvPr id="19" name="Oval Callout 18"/>
          <p:cNvSpPr/>
          <p:nvPr/>
        </p:nvSpPr>
        <p:spPr>
          <a:xfrm>
            <a:off x="3163036" y="3964129"/>
            <a:ext cx="1531447" cy="1011348"/>
          </a:xfrm>
          <a:prstGeom prst="wedgeEllipseCallout">
            <a:avLst>
              <a:gd name="adj1" fmla="val -55923"/>
              <a:gd name="adj2" fmla="val 53526"/>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r>
              <a:rPr lang="en-GB" sz="1400" dirty="0">
                <a:solidFill>
                  <a:schemeClr val="tx1"/>
                </a:solidFill>
              </a:rPr>
              <a:t>Laboratory work</a:t>
            </a:r>
          </a:p>
        </p:txBody>
      </p:sp>
      <p:sp>
        <p:nvSpPr>
          <p:cNvPr id="20" name="Oval Callout 19"/>
          <p:cNvSpPr/>
          <p:nvPr/>
        </p:nvSpPr>
        <p:spPr>
          <a:xfrm>
            <a:off x="5258570" y="3813527"/>
            <a:ext cx="2051718" cy="1159846"/>
          </a:xfrm>
          <a:prstGeom prst="wedgeEllipseCallout">
            <a:avLst>
              <a:gd name="adj1" fmla="val 62356"/>
              <a:gd name="adj2" fmla="val -28277"/>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r>
              <a:rPr lang="en-GB" sz="1200" dirty="0">
                <a:solidFill>
                  <a:schemeClr val="tx1"/>
                </a:solidFill>
              </a:rPr>
              <a:t>Participating in Public engagement activities (Science Festivals e.g.)  </a:t>
            </a:r>
          </a:p>
        </p:txBody>
      </p:sp>
      <p:sp>
        <p:nvSpPr>
          <p:cNvPr id="23" name="TextBox 1"/>
          <p:cNvSpPr txBox="1">
            <a:spLocks noChangeArrowheads="1"/>
          </p:cNvSpPr>
          <p:nvPr/>
        </p:nvSpPr>
        <p:spPr bwMode="auto">
          <a:xfrm>
            <a:off x="2910216" y="208664"/>
            <a:ext cx="5286127"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50000"/>
              </a:spcBef>
              <a:buFontTx/>
              <a:buNone/>
            </a:pPr>
            <a:r>
              <a:rPr lang="en-GB" altLang="en-US" sz="3600" dirty="0">
                <a:latin typeface="+mn-lt"/>
              </a:rPr>
              <a:t>Highlights from DTP alumni</a:t>
            </a:r>
          </a:p>
        </p:txBody>
      </p:sp>
      <p:pic>
        <p:nvPicPr>
          <p:cNvPr id="25" name="Picture 24"/>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36596" y="196614"/>
            <a:ext cx="1955444" cy="757166"/>
          </a:xfrm>
          <a:prstGeom prst="rect">
            <a:avLst/>
          </a:prstGeom>
        </p:spPr>
      </p:pic>
      <p:pic>
        <p:nvPicPr>
          <p:cNvPr id="26" name="Picture 2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2480" y="47601"/>
            <a:ext cx="3320891" cy="841292"/>
          </a:xfrm>
          <a:prstGeom prst="rect">
            <a:avLst/>
          </a:prstGeom>
        </p:spPr>
      </p:pic>
      <p:pic>
        <p:nvPicPr>
          <p:cNvPr id="21" name="Picture 20"/>
          <p:cNvPicPr>
            <a:picLocks noChangeAspect="1"/>
          </p:cNvPicPr>
          <p:nvPr/>
        </p:nvPicPr>
        <p:blipFill rotWithShape="1">
          <a:blip r:embed="rId4" cstate="print">
            <a:extLst>
              <a:ext uri="{28A0092B-C50C-407E-A947-70E740481C1C}">
                <a14:useLocalDpi xmlns:a14="http://schemas.microsoft.com/office/drawing/2010/main" val="0"/>
              </a:ext>
            </a:extLst>
          </a:blip>
          <a:srcRect t="25219" b="54810"/>
          <a:stretch/>
        </p:blipFill>
        <p:spPr>
          <a:xfrm>
            <a:off x="0" y="5237018"/>
            <a:ext cx="12192000" cy="1620982"/>
          </a:xfrm>
          <a:prstGeom prst="rect">
            <a:avLst/>
          </a:prstGeom>
        </p:spPr>
      </p:pic>
    </p:spTree>
    <p:extLst>
      <p:ext uri="{BB962C8B-B14F-4D97-AF65-F5344CB8AC3E}">
        <p14:creationId xmlns:p14="http://schemas.microsoft.com/office/powerpoint/2010/main" val="1942829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250"/>
                            </p:stCondLst>
                            <p:childTnLst>
                              <p:par>
                                <p:cTn id="8" presetID="1" presetClass="entr" presetSubtype="0" fill="hold" grpId="0" nodeType="afterEffect">
                                  <p:stCondLst>
                                    <p:cond delay="250"/>
                                  </p:stCondLst>
                                  <p:childTnLst>
                                    <p:set>
                                      <p:cBhvr>
                                        <p:cTn id="9" dur="1" fill="hold">
                                          <p:stCondLst>
                                            <p:cond delay="0"/>
                                          </p:stCondLst>
                                        </p:cTn>
                                        <p:tgtEl>
                                          <p:spTgt spid="20"/>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25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750"/>
                            </p:stCondLst>
                            <p:childTnLst>
                              <p:par>
                                <p:cTn id="14" presetID="1" presetClass="entr" presetSubtype="0" fill="hold" grpId="0" nodeType="afterEffect">
                                  <p:stCondLst>
                                    <p:cond delay="250"/>
                                  </p:stCondLst>
                                  <p:childTnLst>
                                    <p:set>
                                      <p:cBhvr>
                                        <p:cTn id="15" dur="1" fill="hold">
                                          <p:stCondLst>
                                            <p:cond delay="0"/>
                                          </p:stCondLst>
                                        </p:cTn>
                                        <p:tgtEl>
                                          <p:spTgt spid="18"/>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grpId="0" nodeType="afterEffect">
                                  <p:stCondLst>
                                    <p:cond delay="250"/>
                                  </p:stCondLst>
                                  <p:childTnLst>
                                    <p:set>
                                      <p:cBhvr>
                                        <p:cTn id="18" dur="1" fill="hold">
                                          <p:stCondLst>
                                            <p:cond delay="0"/>
                                          </p:stCondLst>
                                        </p:cTn>
                                        <p:tgtEl>
                                          <p:spTgt spid="14"/>
                                        </p:tgtEl>
                                        <p:attrNameLst>
                                          <p:attrName>style.visibility</p:attrName>
                                        </p:attrNameLst>
                                      </p:cBhvr>
                                      <p:to>
                                        <p:strVal val="visible"/>
                                      </p:to>
                                    </p:set>
                                  </p:childTnLst>
                                </p:cTn>
                              </p:par>
                            </p:childTnLst>
                          </p:cTn>
                        </p:par>
                        <p:par>
                          <p:cTn id="19" fill="hold">
                            <p:stCondLst>
                              <p:cond delay="1250"/>
                            </p:stCondLst>
                            <p:childTnLst>
                              <p:par>
                                <p:cTn id="20" presetID="1" presetClass="entr" presetSubtype="0" fill="hold" grpId="0" nodeType="afterEffect">
                                  <p:stCondLst>
                                    <p:cond delay="25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1500"/>
                            </p:stCondLst>
                            <p:childTnLst>
                              <p:par>
                                <p:cTn id="23" presetID="1" presetClass="entr" presetSubtype="0" fill="hold" grpId="0" nodeType="afterEffect">
                                  <p:stCondLst>
                                    <p:cond delay="25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p:stCondLst>
                              <p:cond delay="1750"/>
                            </p:stCondLst>
                            <p:childTnLst>
                              <p:par>
                                <p:cTn id="26" presetID="1" presetClass="entr" presetSubtype="0" fill="hold" grpId="0" nodeType="afterEffect">
                                  <p:stCondLst>
                                    <p:cond delay="250"/>
                                  </p:stCondLst>
                                  <p:childTnLst>
                                    <p:set>
                                      <p:cBhvr>
                                        <p:cTn id="27" dur="1" fill="hold">
                                          <p:stCondLst>
                                            <p:cond delay="0"/>
                                          </p:stCondLst>
                                        </p:cTn>
                                        <p:tgtEl>
                                          <p:spTgt spid="17"/>
                                        </p:tgtEl>
                                        <p:attrNameLst>
                                          <p:attrName>style.visibility</p:attrName>
                                        </p:attrNameLst>
                                      </p:cBhvr>
                                      <p:to>
                                        <p:strVal val="visible"/>
                                      </p:to>
                                    </p:set>
                                  </p:childTnLst>
                                </p:cTn>
                              </p:par>
                            </p:childTnLst>
                          </p:cTn>
                        </p:par>
                        <p:par>
                          <p:cTn id="28" fill="hold">
                            <p:stCondLst>
                              <p:cond delay="2000"/>
                            </p:stCondLst>
                            <p:childTnLst>
                              <p:par>
                                <p:cTn id="29" presetID="1" presetClass="entr" presetSubtype="0" fill="hold" grpId="0" nodeType="afterEffect">
                                  <p:stCondLst>
                                    <p:cond delay="25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p:stCondLst>
                              <p:cond delay="2250"/>
                            </p:stCondLst>
                            <p:childTnLst>
                              <p:par>
                                <p:cTn id="32" presetID="1" presetClass="entr" presetSubtype="0" fill="hold" grpId="0" nodeType="afterEffect">
                                  <p:stCondLst>
                                    <p:cond delay="250"/>
                                  </p:stCondLst>
                                  <p:childTnLst>
                                    <p:set>
                                      <p:cBhvr>
                                        <p:cTn id="33"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Oval Callout 10"/>
          <p:cNvSpPr/>
          <p:nvPr/>
        </p:nvSpPr>
        <p:spPr>
          <a:xfrm>
            <a:off x="10669886" y="1166342"/>
            <a:ext cx="1187211" cy="1081990"/>
          </a:xfrm>
          <a:prstGeom prst="wedgeEllipseCallout">
            <a:avLst>
              <a:gd name="adj1" fmla="val -52251"/>
              <a:gd name="adj2" fmla="val 65223"/>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GB" sz="1400" dirty="0">
                <a:solidFill>
                  <a:schemeClr val="tx1"/>
                </a:solidFill>
              </a:rPr>
              <a:t>Climb more </a:t>
            </a:r>
            <a:r>
              <a:rPr lang="en-GB" sz="1400" dirty="0" err="1">
                <a:solidFill>
                  <a:schemeClr val="tx1"/>
                </a:solidFill>
              </a:rPr>
              <a:t>Munros</a:t>
            </a:r>
            <a:r>
              <a:rPr lang="en-GB" sz="1400" dirty="0">
                <a:solidFill>
                  <a:schemeClr val="tx1"/>
                </a:solidFill>
              </a:rPr>
              <a:t>!</a:t>
            </a:r>
          </a:p>
        </p:txBody>
      </p:sp>
      <p:sp>
        <p:nvSpPr>
          <p:cNvPr id="12" name="Oval Callout 11"/>
          <p:cNvSpPr/>
          <p:nvPr/>
        </p:nvSpPr>
        <p:spPr>
          <a:xfrm>
            <a:off x="7062207" y="1105555"/>
            <a:ext cx="2241882" cy="1415240"/>
          </a:xfrm>
          <a:prstGeom prst="wedgeEllipseCallout">
            <a:avLst>
              <a:gd name="adj1" fmla="val -61503"/>
              <a:gd name="adj2" fmla="val -17102"/>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n-GB" sz="1400" dirty="0">
                <a:solidFill>
                  <a:schemeClr val="tx1"/>
                </a:solidFill>
              </a:rPr>
              <a:t>Spend more time with your PhD pals, sharing ideas and experiences </a:t>
            </a:r>
          </a:p>
        </p:txBody>
      </p:sp>
      <p:sp>
        <p:nvSpPr>
          <p:cNvPr id="13" name="Oval Callout 12"/>
          <p:cNvSpPr/>
          <p:nvPr/>
        </p:nvSpPr>
        <p:spPr>
          <a:xfrm>
            <a:off x="751844" y="1160141"/>
            <a:ext cx="2012052" cy="1452334"/>
          </a:xfrm>
          <a:prstGeom prst="wedgeEllipseCallout">
            <a:avLst>
              <a:gd name="adj1" fmla="val 48243"/>
              <a:gd name="adj2" fmla="val 52965"/>
            </a:avLst>
          </a:prstGeom>
          <a:noFill/>
          <a:ln w="9525" cap="flat" cmpd="sng" algn="ctr">
            <a:solidFill>
              <a:schemeClr val="accent2"/>
            </a:solidFill>
            <a:prstDash val="solid"/>
            <a:round/>
            <a:headEnd type="none" w="med" len="med"/>
            <a:tailEnd type="none" w="med" len="med"/>
          </a:ln>
        </p:spPr>
        <p:style>
          <a:lnRef idx="0">
            <a:scrgbClr r="0" g="0" b="0"/>
          </a:lnRef>
          <a:fillRef idx="0">
            <a:scrgbClr r="0" g="0" b="0"/>
          </a:fillRef>
          <a:effectRef idx="0">
            <a:scrgbClr r="0" g="0" b="0"/>
          </a:effectRef>
          <a:fontRef idx="minor">
            <a:schemeClr val="accent2"/>
          </a:fontRef>
        </p:style>
        <p:txBody>
          <a:bodyPr rtlCol="0" anchor="ctr"/>
          <a:lstStyle/>
          <a:p>
            <a:pPr algn="ctr"/>
            <a:r>
              <a:rPr lang="en-GB" sz="1400" dirty="0">
                <a:solidFill>
                  <a:schemeClr val="tx1"/>
                </a:solidFill>
              </a:rPr>
              <a:t>Ensure work and leisure activities are balanced throughout the PhD.</a:t>
            </a:r>
          </a:p>
        </p:txBody>
      </p:sp>
      <p:sp>
        <p:nvSpPr>
          <p:cNvPr id="14" name="Oval Callout 13"/>
          <p:cNvSpPr/>
          <p:nvPr/>
        </p:nvSpPr>
        <p:spPr>
          <a:xfrm>
            <a:off x="9082923" y="2044236"/>
            <a:ext cx="1475432" cy="1221470"/>
          </a:xfrm>
          <a:prstGeom prst="wedgeEllipseCallout">
            <a:avLst>
              <a:gd name="adj1" fmla="val -35805"/>
              <a:gd name="adj2" fmla="val 65932"/>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n-GB" sz="1400" dirty="0">
                <a:solidFill>
                  <a:schemeClr val="tx1"/>
                </a:solidFill>
              </a:rPr>
              <a:t>Sit straight and take regular breaks!</a:t>
            </a:r>
          </a:p>
        </p:txBody>
      </p:sp>
      <p:sp>
        <p:nvSpPr>
          <p:cNvPr id="15" name="Oval Callout 14"/>
          <p:cNvSpPr/>
          <p:nvPr/>
        </p:nvSpPr>
        <p:spPr>
          <a:xfrm>
            <a:off x="9820639" y="3432814"/>
            <a:ext cx="2098766" cy="1089794"/>
          </a:xfrm>
          <a:prstGeom prst="wedgeEllipseCallout">
            <a:avLst>
              <a:gd name="adj1" fmla="val -53511"/>
              <a:gd name="adj2" fmla="val -51935"/>
            </a:avLst>
          </a:prstGeom>
          <a:noFill/>
          <a:ln w="9525" cap="flat" cmpd="sng" algn="ctr">
            <a:solidFill>
              <a:schemeClr val="dk1"/>
            </a:solidFill>
            <a:prstDash val="solid"/>
            <a:round/>
            <a:headEnd type="none" w="med" len="med"/>
            <a:tailEnd type="none" w="med" len="med"/>
          </a:ln>
        </p:spPr>
        <p:style>
          <a:lnRef idx="0">
            <a:scrgbClr r="0" g="0" b="0"/>
          </a:lnRef>
          <a:fillRef idx="0">
            <a:scrgbClr r="0" g="0" b="0"/>
          </a:fillRef>
          <a:effectRef idx="0">
            <a:scrgbClr r="0" g="0" b="0"/>
          </a:effectRef>
          <a:fontRef idx="minor">
            <a:schemeClr val="dk1"/>
          </a:fontRef>
        </p:style>
        <p:txBody>
          <a:bodyPr rtlCol="0" anchor="ctr"/>
          <a:lstStyle/>
          <a:p>
            <a:pPr algn="ctr"/>
            <a:r>
              <a:rPr lang="en-GB" sz="1400" dirty="0">
                <a:solidFill>
                  <a:schemeClr val="tx1"/>
                </a:solidFill>
              </a:rPr>
              <a:t>Train on statistical software earlier in the PhD</a:t>
            </a:r>
          </a:p>
        </p:txBody>
      </p:sp>
      <p:sp>
        <p:nvSpPr>
          <p:cNvPr id="16" name="Oval Callout 15"/>
          <p:cNvSpPr/>
          <p:nvPr/>
        </p:nvSpPr>
        <p:spPr>
          <a:xfrm>
            <a:off x="353754" y="2728057"/>
            <a:ext cx="1771408" cy="1283585"/>
          </a:xfrm>
          <a:prstGeom prst="wedgeEllipseCallout">
            <a:avLst>
              <a:gd name="adj1" fmla="val -39263"/>
              <a:gd name="adj2" fmla="val 62707"/>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n-GB" sz="1200" dirty="0">
                <a:solidFill>
                  <a:schemeClr val="tx1"/>
                </a:solidFill>
              </a:rPr>
              <a:t>Volunteer for more outreach events and support groups</a:t>
            </a:r>
          </a:p>
        </p:txBody>
      </p:sp>
      <p:sp>
        <p:nvSpPr>
          <p:cNvPr id="17" name="Oval Callout 16"/>
          <p:cNvSpPr/>
          <p:nvPr/>
        </p:nvSpPr>
        <p:spPr>
          <a:xfrm>
            <a:off x="5060449" y="1116499"/>
            <a:ext cx="1683356" cy="1109726"/>
          </a:xfrm>
          <a:prstGeom prst="wedgeEllipseCallout">
            <a:avLst>
              <a:gd name="adj1" fmla="val -47836"/>
              <a:gd name="adj2" fmla="val 53337"/>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r>
              <a:rPr lang="en-GB" sz="1400" dirty="0">
                <a:solidFill>
                  <a:schemeClr val="tx1"/>
                </a:solidFill>
              </a:rPr>
              <a:t>Attend more training while I had the chance!</a:t>
            </a:r>
          </a:p>
        </p:txBody>
      </p:sp>
      <p:sp>
        <p:nvSpPr>
          <p:cNvPr id="18" name="Oval Callout 17"/>
          <p:cNvSpPr/>
          <p:nvPr/>
        </p:nvSpPr>
        <p:spPr>
          <a:xfrm>
            <a:off x="3549080" y="2596303"/>
            <a:ext cx="1871317" cy="1011348"/>
          </a:xfrm>
          <a:prstGeom prst="wedgeEllipseCallout">
            <a:avLst>
              <a:gd name="adj1" fmla="val 62356"/>
              <a:gd name="adj2" fmla="val -28277"/>
            </a:avLst>
          </a:prstGeom>
          <a:noFill/>
          <a:ln w="9525" cap="flat" cmpd="sng" algn="ctr">
            <a:solidFill>
              <a:schemeClr val="accent4"/>
            </a:solidFill>
            <a:prstDash val="solid"/>
            <a:round/>
            <a:headEnd type="none" w="med" len="med"/>
            <a:tailEnd type="none" w="med" len="med"/>
          </a:ln>
        </p:spPr>
        <p:style>
          <a:lnRef idx="0">
            <a:scrgbClr r="0" g="0" b="0"/>
          </a:lnRef>
          <a:fillRef idx="0">
            <a:scrgbClr r="0" g="0" b="0"/>
          </a:fillRef>
          <a:effectRef idx="0">
            <a:scrgbClr r="0" g="0" b="0"/>
          </a:effectRef>
          <a:fontRef idx="minor">
            <a:schemeClr val="accent4"/>
          </a:fontRef>
        </p:style>
        <p:txBody>
          <a:bodyPr rtlCol="0" anchor="ctr"/>
          <a:lstStyle/>
          <a:p>
            <a:pPr algn="ctr"/>
            <a:r>
              <a:rPr lang="en-GB" sz="1400" dirty="0">
                <a:solidFill>
                  <a:schemeClr val="tx1"/>
                </a:solidFill>
              </a:rPr>
              <a:t>Nothing! You learn so well from your mistakes!</a:t>
            </a:r>
          </a:p>
        </p:txBody>
      </p:sp>
      <p:sp>
        <p:nvSpPr>
          <p:cNvPr id="19" name="Oval Callout 18"/>
          <p:cNvSpPr/>
          <p:nvPr/>
        </p:nvSpPr>
        <p:spPr>
          <a:xfrm>
            <a:off x="8617126" y="4152699"/>
            <a:ext cx="1419135" cy="1011348"/>
          </a:xfrm>
          <a:prstGeom prst="wedgeEllipseCallout">
            <a:avLst>
              <a:gd name="adj1" fmla="val -16686"/>
              <a:gd name="adj2" fmla="val -81664"/>
            </a:avLst>
          </a:prstGeom>
          <a:noFill/>
          <a:ln w="9525" cap="flat" cmpd="sng" algn="ctr">
            <a:solidFill>
              <a:schemeClr val="accent3"/>
            </a:solidFill>
            <a:prstDash val="solid"/>
            <a:round/>
            <a:headEnd type="none" w="med" len="med"/>
            <a:tailEnd type="none" w="med" len="med"/>
          </a:ln>
        </p:spPr>
        <p:style>
          <a:lnRef idx="0">
            <a:scrgbClr r="0" g="0" b="0"/>
          </a:lnRef>
          <a:fillRef idx="0">
            <a:scrgbClr r="0" g="0" b="0"/>
          </a:fillRef>
          <a:effectRef idx="0">
            <a:scrgbClr r="0" g="0" b="0"/>
          </a:effectRef>
          <a:fontRef idx="minor">
            <a:schemeClr val="accent3"/>
          </a:fontRef>
        </p:style>
        <p:txBody>
          <a:bodyPr rtlCol="0" anchor="ctr"/>
          <a:lstStyle/>
          <a:p>
            <a:pPr algn="ctr"/>
            <a:r>
              <a:rPr lang="en-GB" sz="1400" dirty="0">
                <a:solidFill>
                  <a:schemeClr val="tx1"/>
                </a:solidFill>
              </a:rPr>
              <a:t>Start writing the thesis earlier</a:t>
            </a:r>
          </a:p>
        </p:txBody>
      </p:sp>
      <p:sp>
        <p:nvSpPr>
          <p:cNvPr id="20" name="Oval Callout 19"/>
          <p:cNvSpPr/>
          <p:nvPr/>
        </p:nvSpPr>
        <p:spPr>
          <a:xfrm>
            <a:off x="6096000" y="2730727"/>
            <a:ext cx="2736748" cy="1317284"/>
          </a:xfrm>
          <a:prstGeom prst="wedgeEllipseCallout">
            <a:avLst>
              <a:gd name="adj1" fmla="val 68720"/>
              <a:gd name="adj2" fmla="val 18000"/>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r>
              <a:rPr lang="en-GB" sz="1400" dirty="0">
                <a:solidFill>
                  <a:schemeClr val="tx1"/>
                </a:solidFill>
              </a:rPr>
              <a:t>Start building network and reaching out to industry and professionals from the outset</a:t>
            </a:r>
          </a:p>
        </p:txBody>
      </p:sp>
      <p:sp>
        <p:nvSpPr>
          <p:cNvPr id="21" name="Oval Callout 20"/>
          <p:cNvSpPr/>
          <p:nvPr/>
        </p:nvSpPr>
        <p:spPr>
          <a:xfrm>
            <a:off x="2008245" y="3451070"/>
            <a:ext cx="1642126" cy="1306931"/>
          </a:xfrm>
          <a:prstGeom prst="wedgeEllipseCallout">
            <a:avLst>
              <a:gd name="adj1" fmla="val 36573"/>
              <a:gd name="adj2" fmla="val -57234"/>
            </a:avLst>
          </a:prstGeom>
          <a:noFill/>
          <a:ln w="9525" cap="flat" cmpd="sng" algn="ctr">
            <a:solidFill>
              <a:schemeClr val="accent5"/>
            </a:solidFill>
            <a:prstDash val="solid"/>
            <a:round/>
            <a:headEnd type="none" w="med" len="med"/>
            <a:tailEnd type="none" w="med" len="med"/>
          </a:ln>
        </p:spPr>
        <p:style>
          <a:lnRef idx="0">
            <a:scrgbClr r="0" g="0" b="0"/>
          </a:lnRef>
          <a:fillRef idx="0">
            <a:scrgbClr r="0" g="0" b="0"/>
          </a:fillRef>
          <a:effectRef idx="0">
            <a:scrgbClr r="0" g="0" b="0"/>
          </a:effectRef>
          <a:fontRef idx="minor">
            <a:schemeClr val="accent5"/>
          </a:fontRef>
        </p:style>
        <p:txBody>
          <a:bodyPr rtlCol="0" anchor="ctr"/>
          <a:lstStyle/>
          <a:p>
            <a:pPr algn="ctr"/>
            <a:r>
              <a:rPr lang="en-GB" sz="1400" dirty="0">
                <a:solidFill>
                  <a:schemeClr val="tx1"/>
                </a:solidFill>
              </a:rPr>
              <a:t>Undertake a professional internship (PIP)</a:t>
            </a:r>
          </a:p>
        </p:txBody>
      </p:sp>
      <p:sp>
        <p:nvSpPr>
          <p:cNvPr id="22" name="Oval Callout 21"/>
          <p:cNvSpPr/>
          <p:nvPr/>
        </p:nvSpPr>
        <p:spPr>
          <a:xfrm>
            <a:off x="3142841" y="863816"/>
            <a:ext cx="1580248" cy="1643795"/>
          </a:xfrm>
          <a:prstGeom prst="wedgeEllipseCallout">
            <a:avLst>
              <a:gd name="adj1" fmla="val -61804"/>
              <a:gd name="adj2" fmla="val 31244"/>
            </a:avLst>
          </a:prstGeom>
          <a:noFill/>
          <a:ln w="9525" cap="flat" cmpd="sng" algn="ctr">
            <a:solidFill>
              <a:schemeClr val="accent6"/>
            </a:solidFill>
            <a:prstDash val="solid"/>
            <a:round/>
            <a:headEnd type="none" w="med" len="med"/>
            <a:tailEnd type="none" w="med" len="med"/>
          </a:ln>
        </p:spPr>
        <p:style>
          <a:lnRef idx="0">
            <a:scrgbClr r="0" g="0" b="0"/>
          </a:lnRef>
          <a:fillRef idx="0">
            <a:scrgbClr r="0" g="0" b="0"/>
          </a:fillRef>
          <a:effectRef idx="0">
            <a:scrgbClr r="0" g="0" b="0"/>
          </a:effectRef>
          <a:fontRef idx="minor">
            <a:schemeClr val="accent6"/>
          </a:fontRef>
        </p:style>
        <p:txBody>
          <a:bodyPr rtlCol="0" anchor="ctr"/>
          <a:lstStyle/>
          <a:p>
            <a:pPr algn="ctr"/>
            <a:r>
              <a:rPr lang="en-GB" sz="1400" dirty="0">
                <a:solidFill>
                  <a:schemeClr val="tx1"/>
                </a:solidFill>
              </a:rPr>
              <a:t>Request more regular meeting with my supervisor</a:t>
            </a:r>
          </a:p>
        </p:txBody>
      </p:sp>
      <p:pic>
        <p:nvPicPr>
          <p:cNvPr id="23" name="Picture 1"/>
          <p:cNvPicPr>
            <a:picLocks noChangeAspect="1"/>
          </p:cNvPicPr>
          <p:nvPr/>
        </p:nvPicPr>
        <p:blipFill rotWithShape="1">
          <a:blip r:embed="rId2" cstate="print">
            <a:extLst>
              <a:ext uri="{28A0092B-C50C-407E-A947-70E740481C1C}">
                <a14:useLocalDpi xmlns:a14="http://schemas.microsoft.com/office/drawing/2010/main" val="0"/>
              </a:ext>
            </a:extLst>
          </a:blip>
          <a:srcRect/>
          <a:stretch/>
        </p:blipFill>
        <p:spPr bwMode="auto">
          <a:xfrm>
            <a:off x="0" y="5228934"/>
            <a:ext cx="12192000" cy="16290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6" name="TextBox 1"/>
          <p:cNvSpPr txBox="1">
            <a:spLocks noChangeArrowheads="1"/>
          </p:cNvSpPr>
          <p:nvPr/>
        </p:nvSpPr>
        <p:spPr bwMode="auto">
          <a:xfrm>
            <a:off x="2557080" y="203196"/>
            <a:ext cx="5888214" cy="5232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50000"/>
              </a:spcBef>
              <a:buFontTx/>
              <a:buNone/>
            </a:pPr>
            <a:r>
              <a:rPr lang="en-GB" altLang="en-US" sz="2800" dirty="0">
                <a:latin typeface="+mn-lt"/>
              </a:rPr>
              <a:t>What would you have done differently?</a:t>
            </a:r>
          </a:p>
        </p:txBody>
      </p:sp>
      <p:pic>
        <p:nvPicPr>
          <p:cNvPr id="27" name="Picture 26"/>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36596" y="196614"/>
            <a:ext cx="1955444" cy="757166"/>
          </a:xfrm>
          <a:prstGeom prst="rect">
            <a:avLst/>
          </a:prstGeom>
        </p:spPr>
      </p:pic>
      <p:pic>
        <p:nvPicPr>
          <p:cNvPr id="28" name="Picture 2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2480" y="47601"/>
            <a:ext cx="3320891" cy="841292"/>
          </a:xfrm>
          <a:prstGeom prst="rect">
            <a:avLst/>
          </a:prstGeom>
        </p:spPr>
      </p:pic>
      <p:sp>
        <p:nvSpPr>
          <p:cNvPr id="2" name="Rectangle 1"/>
          <p:cNvSpPr/>
          <p:nvPr/>
        </p:nvSpPr>
        <p:spPr>
          <a:xfrm>
            <a:off x="3848654" y="4718112"/>
            <a:ext cx="4494692" cy="369332"/>
          </a:xfrm>
          <a:prstGeom prst="rect">
            <a:avLst/>
          </a:prstGeom>
        </p:spPr>
        <p:txBody>
          <a:bodyPr wrap="none">
            <a:spAutoFit/>
          </a:bodyPr>
          <a:lstStyle/>
          <a:p>
            <a:r>
              <a:rPr lang="en-GB" dirty="0">
                <a:hlinkClick r:id="rId5"/>
              </a:rPr>
              <a:t>Six Things I wish I knew before starting a PhD</a:t>
            </a:r>
            <a:endParaRPr lang="en-GB" dirty="0"/>
          </a:p>
        </p:txBody>
      </p:sp>
    </p:spTree>
    <p:extLst>
      <p:ext uri="{BB962C8B-B14F-4D97-AF65-F5344CB8AC3E}">
        <p14:creationId xmlns:p14="http://schemas.microsoft.com/office/powerpoint/2010/main" val="368379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afterEffect">
                                  <p:stCondLst>
                                    <p:cond delay="250"/>
                                  </p:stCondLst>
                                  <p:childTnLst>
                                    <p:set>
                                      <p:cBhvr>
                                        <p:cTn id="6" dur="1" fill="hold">
                                          <p:stCondLst>
                                            <p:cond delay="0"/>
                                          </p:stCondLst>
                                        </p:cTn>
                                        <p:tgtEl>
                                          <p:spTgt spid="12"/>
                                        </p:tgtEl>
                                        <p:attrNameLst>
                                          <p:attrName>style.visibility</p:attrName>
                                        </p:attrNameLst>
                                      </p:cBhvr>
                                      <p:to>
                                        <p:strVal val="visible"/>
                                      </p:to>
                                    </p:set>
                                  </p:childTnLst>
                                </p:cTn>
                              </p:par>
                            </p:childTnLst>
                          </p:cTn>
                        </p:par>
                        <p:par>
                          <p:cTn id="7" fill="hold">
                            <p:stCondLst>
                              <p:cond delay="250"/>
                            </p:stCondLst>
                            <p:childTnLst>
                              <p:par>
                                <p:cTn id="8" presetID="1" presetClass="entr" presetSubtype="0" fill="hold" grpId="0" nodeType="afterEffect">
                                  <p:stCondLst>
                                    <p:cond delay="250"/>
                                  </p:stCondLst>
                                  <p:childTnLst>
                                    <p:set>
                                      <p:cBhvr>
                                        <p:cTn id="9" dur="1" fill="hold">
                                          <p:stCondLst>
                                            <p:cond delay="0"/>
                                          </p:stCondLst>
                                        </p:cTn>
                                        <p:tgtEl>
                                          <p:spTgt spid="20"/>
                                        </p:tgtEl>
                                        <p:attrNameLst>
                                          <p:attrName>style.visibility</p:attrName>
                                        </p:attrNameLst>
                                      </p:cBhvr>
                                      <p:to>
                                        <p:strVal val="visible"/>
                                      </p:to>
                                    </p:set>
                                  </p:childTnLst>
                                </p:cTn>
                              </p:par>
                            </p:childTnLst>
                          </p:cTn>
                        </p:par>
                        <p:par>
                          <p:cTn id="10" fill="hold">
                            <p:stCondLst>
                              <p:cond delay="500"/>
                            </p:stCondLst>
                            <p:childTnLst>
                              <p:par>
                                <p:cTn id="11" presetID="1" presetClass="entr" presetSubtype="0" fill="hold" grpId="0" nodeType="afterEffect">
                                  <p:stCondLst>
                                    <p:cond delay="250"/>
                                  </p:stCondLst>
                                  <p:childTnLst>
                                    <p:set>
                                      <p:cBhvr>
                                        <p:cTn id="12" dur="1" fill="hold">
                                          <p:stCondLst>
                                            <p:cond delay="0"/>
                                          </p:stCondLst>
                                        </p:cTn>
                                        <p:tgtEl>
                                          <p:spTgt spid="13"/>
                                        </p:tgtEl>
                                        <p:attrNameLst>
                                          <p:attrName>style.visibility</p:attrName>
                                        </p:attrNameLst>
                                      </p:cBhvr>
                                      <p:to>
                                        <p:strVal val="visible"/>
                                      </p:to>
                                    </p:set>
                                  </p:childTnLst>
                                </p:cTn>
                              </p:par>
                            </p:childTnLst>
                          </p:cTn>
                        </p:par>
                        <p:par>
                          <p:cTn id="13" fill="hold">
                            <p:stCondLst>
                              <p:cond delay="750"/>
                            </p:stCondLst>
                            <p:childTnLst>
                              <p:par>
                                <p:cTn id="14" presetID="1" presetClass="entr" presetSubtype="0" fill="hold" grpId="0" nodeType="afterEffect">
                                  <p:stCondLst>
                                    <p:cond delay="250"/>
                                  </p:stCondLst>
                                  <p:childTnLst>
                                    <p:set>
                                      <p:cBhvr>
                                        <p:cTn id="15" dur="1" fill="hold">
                                          <p:stCondLst>
                                            <p:cond delay="0"/>
                                          </p:stCondLst>
                                        </p:cTn>
                                        <p:tgtEl>
                                          <p:spTgt spid="18"/>
                                        </p:tgtEl>
                                        <p:attrNameLst>
                                          <p:attrName>style.visibility</p:attrName>
                                        </p:attrNameLst>
                                      </p:cBhvr>
                                      <p:to>
                                        <p:strVal val="visible"/>
                                      </p:to>
                                    </p:set>
                                  </p:childTnLst>
                                </p:cTn>
                              </p:par>
                            </p:childTnLst>
                          </p:cTn>
                        </p:par>
                        <p:par>
                          <p:cTn id="16" fill="hold">
                            <p:stCondLst>
                              <p:cond delay="1000"/>
                            </p:stCondLst>
                            <p:childTnLst>
                              <p:par>
                                <p:cTn id="17" presetID="1" presetClass="entr" presetSubtype="0" fill="hold" grpId="0" nodeType="afterEffect">
                                  <p:stCondLst>
                                    <p:cond delay="250"/>
                                  </p:stCondLst>
                                  <p:childTnLst>
                                    <p:set>
                                      <p:cBhvr>
                                        <p:cTn id="18" dur="1" fill="hold">
                                          <p:stCondLst>
                                            <p:cond delay="0"/>
                                          </p:stCondLst>
                                        </p:cTn>
                                        <p:tgtEl>
                                          <p:spTgt spid="14"/>
                                        </p:tgtEl>
                                        <p:attrNameLst>
                                          <p:attrName>style.visibility</p:attrName>
                                        </p:attrNameLst>
                                      </p:cBhvr>
                                      <p:to>
                                        <p:strVal val="visible"/>
                                      </p:to>
                                    </p:set>
                                  </p:childTnLst>
                                </p:cTn>
                              </p:par>
                            </p:childTnLst>
                          </p:cTn>
                        </p:par>
                        <p:par>
                          <p:cTn id="19" fill="hold">
                            <p:stCondLst>
                              <p:cond delay="1250"/>
                            </p:stCondLst>
                            <p:childTnLst>
                              <p:par>
                                <p:cTn id="20" presetID="1" presetClass="entr" presetSubtype="0" fill="hold" grpId="0" nodeType="afterEffect">
                                  <p:stCondLst>
                                    <p:cond delay="250"/>
                                  </p:stCondLst>
                                  <p:childTnLst>
                                    <p:set>
                                      <p:cBhvr>
                                        <p:cTn id="21" dur="1" fill="hold">
                                          <p:stCondLst>
                                            <p:cond delay="0"/>
                                          </p:stCondLst>
                                        </p:cTn>
                                        <p:tgtEl>
                                          <p:spTgt spid="11"/>
                                        </p:tgtEl>
                                        <p:attrNameLst>
                                          <p:attrName>style.visibility</p:attrName>
                                        </p:attrNameLst>
                                      </p:cBhvr>
                                      <p:to>
                                        <p:strVal val="visible"/>
                                      </p:to>
                                    </p:set>
                                  </p:childTnLst>
                                </p:cTn>
                              </p:par>
                            </p:childTnLst>
                          </p:cTn>
                        </p:par>
                        <p:par>
                          <p:cTn id="22" fill="hold">
                            <p:stCondLst>
                              <p:cond delay="1500"/>
                            </p:stCondLst>
                            <p:childTnLst>
                              <p:par>
                                <p:cTn id="23" presetID="1" presetClass="entr" presetSubtype="0" fill="hold" grpId="0" nodeType="afterEffect">
                                  <p:stCondLst>
                                    <p:cond delay="25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p:stCondLst>
                              <p:cond delay="1750"/>
                            </p:stCondLst>
                            <p:childTnLst>
                              <p:par>
                                <p:cTn id="26" presetID="1" presetClass="entr" presetSubtype="0" fill="hold" grpId="0" nodeType="afterEffect">
                                  <p:stCondLst>
                                    <p:cond delay="250"/>
                                  </p:stCondLst>
                                  <p:childTnLst>
                                    <p:set>
                                      <p:cBhvr>
                                        <p:cTn id="27" dur="1" fill="hold">
                                          <p:stCondLst>
                                            <p:cond delay="0"/>
                                          </p:stCondLst>
                                        </p:cTn>
                                        <p:tgtEl>
                                          <p:spTgt spid="17"/>
                                        </p:tgtEl>
                                        <p:attrNameLst>
                                          <p:attrName>style.visibility</p:attrName>
                                        </p:attrNameLst>
                                      </p:cBhvr>
                                      <p:to>
                                        <p:strVal val="visible"/>
                                      </p:to>
                                    </p:set>
                                  </p:childTnLst>
                                </p:cTn>
                              </p:par>
                            </p:childTnLst>
                          </p:cTn>
                        </p:par>
                        <p:par>
                          <p:cTn id="28" fill="hold">
                            <p:stCondLst>
                              <p:cond delay="2000"/>
                            </p:stCondLst>
                            <p:childTnLst>
                              <p:par>
                                <p:cTn id="29" presetID="1" presetClass="entr" presetSubtype="0" fill="hold" grpId="0" nodeType="afterEffect">
                                  <p:stCondLst>
                                    <p:cond delay="250"/>
                                  </p:stCondLst>
                                  <p:childTnLst>
                                    <p:set>
                                      <p:cBhvr>
                                        <p:cTn id="30" dur="1" fill="hold">
                                          <p:stCondLst>
                                            <p:cond delay="0"/>
                                          </p:stCondLst>
                                        </p:cTn>
                                        <p:tgtEl>
                                          <p:spTgt spid="19"/>
                                        </p:tgtEl>
                                        <p:attrNameLst>
                                          <p:attrName>style.visibility</p:attrName>
                                        </p:attrNameLst>
                                      </p:cBhvr>
                                      <p:to>
                                        <p:strVal val="visible"/>
                                      </p:to>
                                    </p:set>
                                  </p:childTnLst>
                                </p:cTn>
                              </p:par>
                            </p:childTnLst>
                          </p:cTn>
                        </p:par>
                        <p:par>
                          <p:cTn id="31" fill="hold">
                            <p:stCondLst>
                              <p:cond delay="2250"/>
                            </p:stCondLst>
                            <p:childTnLst>
                              <p:par>
                                <p:cTn id="32" presetID="1" presetClass="entr" presetSubtype="0" fill="hold" grpId="0" nodeType="afterEffect">
                                  <p:stCondLst>
                                    <p:cond delay="250"/>
                                  </p:stCondLst>
                                  <p:childTnLst>
                                    <p:set>
                                      <p:cBhvr>
                                        <p:cTn id="33" dur="1" fill="hold">
                                          <p:stCondLst>
                                            <p:cond delay="0"/>
                                          </p:stCondLst>
                                        </p:cTn>
                                        <p:tgtEl>
                                          <p:spTgt spid="16"/>
                                        </p:tgtEl>
                                        <p:attrNameLst>
                                          <p:attrName>style.visibility</p:attrName>
                                        </p:attrNameLst>
                                      </p:cBhvr>
                                      <p:to>
                                        <p:strVal val="visible"/>
                                      </p:to>
                                    </p:set>
                                  </p:childTnLst>
                                </p:cTn>
                              </p:par>
                            </p:childTnLst>
                          </p:cTn>
                        </p:par>
                        <p:par>
                          <p:cTn id="34" fill="hold">
                            <p:stCondLst>
                              <p:cond delay="2500"/>
                            </p:stCondLst>
                            <p:childTnLst>
                              <p:par>
                                <p:cTn id="35" presetID="1" presetClass="entr" presetSubtype="0" fill="hold" grpId="0" nodeType="afterEffect">
                                  <p:stCondLst>
                                    <p:cond delay="250"/>
                                  </p:stCondLst>
                                  <p:childTnLst>
                                    <p:set>
                                      <p:cBhvr>
                                        <p:cTn id="36" dur="1" fill="hold">
                                          <p:stCondLst>
                                            <p:cond delay="0"/>
                                          </p:stCondLst>
                                        </p:cTn>
                                        <p:tgtEl>
                                          <p:spTgt spid="21"/>
                                        </p:tgtEl>
                                        <p:attrNameLst>
                                          <p:attrName>style.visibility</p:attrName>
                                        </p:attrNameLst>
                                      </p:cBhvr>
                                      <p:to>
                                        <p:strVal val="visible"/>
                                      </p:to>
                                    </p:set>
                                  </p:childTnLst>
                                </p:cTn>
                              </p:par>
                            </p:childTnLst>
                          </p:cTn>
                        </p:par>
                        <p:par>
                          <p:cTn id="37" fill="hold">
                            <p:stCondLst>
                              <p:cond delay="2750"/>
                            </p:stCondLst>
                            <p:childTnLst>
                              <p:par>
                                <p:cTn id="38" presetID="1" presetClass="entr" presetSubtype="0" fill="hold" grpId="0" nodeType="afterEffect">
                                  <p:stCondLst>
                                    <p:cond delay="250"/>
                                  </p:stCondLst>
                                  <p:childTnLst>
                                    <p:set>
                                      <p:cBhvr>
                                        <p:cTn id="39" dur="1" fill="hold">
                                          <p:stCondLst>
                                            <p:cond delay="0"/>
                                          </p:stCondLst>
                                        </p:cTn>
                                        <p:tgtEl>
                                          <p:spTgt spid="22"/>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2" grpId="0" animBg="1"/>
      <p:bldP spid="13" grpId="0" animBg="1"/>
      <p:bldP spid="14" grpId="0" animBg="1"/>
      <p:bldP spid="15" grpId="0" animBg="1"/>
      <p:bldP spid="16" grpId="0" animBg="1"/>
      <p:bldP spid="17" grpId="0" animBg="1"/>
      <p:bldP spid="18" grpId="0" animBg="1"/>
      <p:bldP spid="19" grpId="0" animBg="1"/>
      <p:bldP spid="20" grpId="0" animBg="1"/>
      <p:bldP spid="21" grpId="0" animBg="1"/>
      <p:bldP spid="22" grpId="0" animBg="1"/>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ofE_students_castle_16-9_2.jp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413" y="0"/>
            <a:ext cx="12202668" cy="6858000"/>
          </a:xfrm>
          <a:prstGeom prst="rect">
            <a:avLst/>
          </a:prstGeom>
        </p:spPr>
      </p:pic>
      <p:sp>
        <p:nvSpPr>
          <p:cNvPr id="6" name="TextBox 5"/>
          <p:cNvSpPr txBox="1"/>
          <p:nvPr/>
        </p:nvSpPr>
        <p:spPr>
          <a:xfrm>
            <a:off x="4079198" y="126922"/>
            <a:ext cx="4033605" cy="1107996"/>
          </a:xfrm>
          <a:prstGeom prst="rect">
            <a:avLst/>
          </a:prstGeom>
          <a:noFill/>
        </p:spPr>
        <p:txBody>
          <a:bodyPr wrap="none" rtlCol="0">
            <a:spAutoFit/>
          </a:bodyPr>
          <a:lstStyle/>
          <a:p>
            <a:r>
              <a:rPr lang="en-GB" sz="6600" dirty="0">
                <a:solidFill>
                  <a:schemeClr val="bg1"/>
                </a:solidFill>
              </a:rPr>
              <a:t>Questions?</a:t>
            </a:r>
          </a:p>
        </p:txBody>
      </p:sp>
    </p:spTree>
    <p:extLst>
      <p:ext uri="{BB962C8B-B14F-4D97-AF65-F5344CB8AC3E}">
        <p14:creationId xmlns:p14="http://schemas.microsoft.com/office/powerpoint/2010/main" val="413672684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F724061-58A6-43FD-95A9-E04B1EB04086}"/>
              </a:ext>
            </a:extLst>
          </p:cNvPr>
          <p:cNvSpPr>
            <a:spLocks noGrp="1"/>
          </p:cNvSpPr>
          <p:nvPr>
            <p:ph type="ctrTitle"/>
          </p:nvPr>
        </p:nvSpPr>
        <p:spPr>
          <a:xfrm>
            <a:off x="202910" y="175419"/>
            <a:ext cx="5410200" cy="1452564"/>
          </a:xfrm>
        </p:spPr>
        <p:txBody>
          <a:bodyPr>
            <a:normAutofit fontScale="90000"/>
          </a:bodyPr>
          <a:lstStyle/>
          <a:p>
            <a:pPr algn="l"/>
            <a:r>
              <a:rPr lang="en-GB" dirty="0"/>
              <a:t>Student-Led Coding Initiatives</a:t>
            </a:r>
          </a:p>
        </p:txBody>
      </p:sp>
      <p:sp>
        <p:nvSpPr>
          <p:cNvPr id="3" name="Subtitle 2">
            <a:extLst>
              <a:ext uri="{FF2B5EF4-FFF2-40B4-BE49-F238E27FC236}">
                <a16:creationId xmlns:a16="http://schemas.microsoft.com/office/drawing/2014/main" id="{5A261ADE-9FF8-431C-BEFD-FB6F3A28646C}"/>
              </a:ext>
            </a:extLst>
          </p:cNvPr>
          <p:cNvSpPr>
            <a:spLocks noGrp="1"/>
          </p:cNvSpPr>
          <p:nvPr>
            <p:ph type="subTitle" idx="1"/>
          </p:nvPr>
        </p:nvSpPr>
        <p:spPr>
          <a:xfrm>
            <a:off x="1879601" y="2380083"/>
            <a:ext cx="7840133" cy="3759934"/>
          </a:xfrm>
        </p:spPr>
        <p:txBody>
          <a:bodyPr>
            <a:normAutofit/>
          </a:bodyPr>
          <a:lstStyle/>
          <a:p>
            <a:pPr marL="342900" indent="-342900" algn="l">
              <a:lnSpc>
                <a:spcPct val="160000"/>
              </a:lnSpc>
              <a:buFont typeface="Arial" panose="020B0604020202020204" pitchFamily="34" charset="0"/>
              <a:buChar char="•"/>
            </a:pPr>
            <a:r>
              <a:rPr lang="en-GB" sz="3200" dirty="0">
                <a:latin typeface="+mj-lt"/>
              </a:rPr>
              <a:t>Beginner Python Sessions</a:t>
            </a:r>
          </a:p>
          <a:p>
            <a:pPr lvl="1" algn="l">
              <a:lnSpc>
                <a:spcPct val="160000"/>
              </a:lnSpc>
            </a:pPr>
            <a:r>
              <a:rPr lang="en-GB" dirty="0">
                <a:latin typeface="+mj-lt"/>
              </a:rPr>
              <a:t>Installing Python, data analysis, plotting figures</a:t>
            </a:r>
          </a:p>
          <a:p>
            <a:pPr marL="342900" indent="-342900" algn="l">
              <a:lnSpc>
                <a:spcPct val="160000"/>
              </a:lnSpc>
              <a:buFont typeface="Arial" panose="020B0604020202020204" pitchFamily="34" charset="0"/>
              <a:buChar char="•"/>
            </a:pPr>
            <a:r>
              <a:rPr lang="en-GB" sz="3200" dirty="0">
                <a:latin typeface="+mj-lt"/>
              </a:rPr>
              <a:t>LaTeX Sessions</a:t>
            </a:r>
          </a:p>
          <a:p>
            <a:pPr lvl="1" algn="l">
              <a:lnSpc>
                <a:spcPct val="160000"/>
              </a:lnSpc>
            </a:pPr>
            <a:r>
              <a:rPr lang="en-GB" dirty="0">
                <a:latin typeface="+mj-lt"/>
              </a:rPr>
              <a:t>Introductory course for academic writing</a:t>
            </a:r>
          </a:p>
          <a:p>
            <a:pPr lvl="1" algn="l">
              <a:lnSpc>
                <a:spcPct val="160000"/>
              </a:lnSpc>
            </a:pPr>
            <a:r>
              <a:rPr lang="en-GB" dirty="0">
                <a:latin typeface="+mj-lt"/>
              </a:rPr>
              <a:t>Advanced sessions, Q&amp;A, drop-ins etc.</a:t>
            </a:r>
          </a:p>
        </p:txBody>
      </p:sp>
      <p:pic>
        <p:nvPicPr>
          <p:cNvPr id="5" name="Picture 4">
            <a:extLst>
              <a:ext uri="{FF2B5EF4-FFF2-40B4-BE49-F238E27FC236}">
                <a16:creationId xmlns:a16="http://schemas.microsoft.com/office/drawing/2014/main" id="{159C04C0-0730-4AF7-9380-9DCF06AD97C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362101" y="131763"/>
            <a:ext cx="4715266" cy="1066802"/>
          </a:xfrm>
          <a:prstGeom prst="rect">
            <a:avLst/>
          </a:prstGeom>
        </p:spPr>
      </p:pic>
      <p:pic>
        <p:nvPicPr>
          <p:cNvPr id="7" name="Picture 6">
            <a:extLst>
              <a:ext uri="{FF2B5EF4-FFF2-40B4-BE49-F238E27FC236}">
                <a16:creationId xmlns:a16="http://schemas.microsoft.com/office/drawing/2014/main" id="{75CD6CC9-2A00-47BB-AC13-B7A4E3AEEC7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34999" y="2376849"/>
            <a:ext cx="936000" cy="1134335"/>
          </a:xfrm>
          <a:prstGeom prst="rect">
            <a:avLst/>
          </a:prstGeom>
        </p:spPr>
      </p:pic>
      <p:pic>
        <p:nvPicPr>
          <p:cNvPr id="9" name="Graphic 8">
            <a:extLst>
              <a:ext uri="{FF2B5EF4-FFF2-40B4-BE49-F238E27FC236}">
                <a16:creationId xmlns:a16="http://schemas.microsoft.com/office/drawing/2014/main" id="{8A74694E-4891-487A-9C94-18BABA855281}"/>
              </a:ext>
            </a:extLst>
          </p:cNvPr>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asvg="http://schemas.microsoft.com/office/drawing/2016/SVG/main" r:embed="rId5"/>
              </a:ext>
            </a:extLst>
          </a:blip>
          <a:stretch>
            <a:fillRect/>
          </a:stretch>
        </p:blipFill>
        <p:spPr>
          <a:xfrm>
            <a:off x="634999" y="4260050"/>
            <a:ext cx="936000" cy="936000"/>
          </a:xfrm>
          <a:prstGeom prst="rect">
            <a:avLst/>
          </a:prstGeom>
        </p:spPr>
      </p:pic>
      <p:pic>
        <p:nvPicPr>
          <p:cNvPr id="11" name="Picture 10">
            <a:extLst>
              <a:ext uri="{FF2B5EF4-FFF2-40B4-BE49-F238E27FC236}">
                <a16:creationId xmlns:a16="http://schemas.microsoft.com/office/drawing/2014/main" id="{6F24824B-D519-43D0-A605-FAB67D80FD3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0320866" y="1254852"/>
            <a:ext cx="1668223" cy="646436"/>
          </a:xfrm>
          <a:prstGeom prst="rect">
            <a:avLst/>
          </a:prstGeom>
        </p:spPr>
      </p:pic>
      <p:sp>
        <p:nvSpPr>
          <p:cNvPr id="12" name="Subtitle 2">
            <a:extLst>
              <a:ext uri="{FF2B5EF4-FFF2-40B4-BE49-F238E27FC236}">
                <a16:creationId xmlns:a16="http://schemas.microsoft.com/office/drawing/2014/main" id="{A0045BBE-346D-4D6C-A55C-527F3B8EFAF0}"/>
              </a:ext>
            </a:extLst>
          </p:cNvPr>
          <p:cNvSpPr txBox="1">
            <a:spLocks/>
          </p:cNvSpPr>
          <p:nvPr/>
        </p:nvSpPr>
        <p:spPr>
          <a:xfrm>
            <a:off x="7289801" y="6283001"/>
            <a:ext cx="4902199" cy="646436"/>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lnSpc>
                <a:spcPct val="100000"/>
              </a:lnSpc>
            </a:pPr>
            <a:r>
              <a:rPr lang="en-GB" sz="1500" dirty="0">
                <a:latin typeface="+mj-lt"/>
              </a:rPr>
              <a:t>Emails with more details will be sent closer to the sessions starting, likely later in semester 1 and into semester 2</a:t>
            </a:r>
          </a:p>
        </p:txBody>
      </p:sp>
    </p:spTree>
    <p:extLst>
      <p:ext uri="{BB962C8B-B14F-4D97-AF65-F5344CB8AC3E}">
        <p14:creationId xmlns:p14="http://schemas.microsoft.com/office/powerpoint/2010/main" val="249725930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04345C"/>
        </a:solidFill>
        <a:effectLst/>
      </p:bgPr>
    </p:bg>
    <p:spTree>
      <p:nvGrpSpPr>
        <p:cNvPr id="1" name="Shape 53"/>
        <p:cNvGrpSpPr/>
        <p:nvPr/>
      </p:nvGrpSpPr>
      <p:grpSpPr>
        <a:xfrm>
          <a:off x="0" y="0"/>
          <a:ext cx="0" cy="0"/>
          <a:chOff x="0" y="0"/>
          <a:chExt cx="0" cy="0"/>
        </a:xfrm>
      </p:grpSpPr>
      <p:pic>
        <p:nvPicPr>
          <p:cNvPr id="54" name="Google Shape;54;p13"/>
          <p:cNvPicPr preferRelativeResize="0"/>
          <p:nvPr/>
        </p:nvPicPr>
        <p:blipFill rotWithShape="1">
          <a:blip r:embed="rId3" cstate="print">
            <a:alphaModFix amt="90000"/>
            <a:extLst>
              <a:ext uri="{28A0092B-C50C-407E-A947-70E740481C1C}">
                <a14:useLocalDpi xmlns:a14="http://schemas.microsoft.com/office/drawing/2010/main" val="0"/>
              </a:ext>
            </a:extLst>
          </a:blip>
          <a:srcRect/>
          <a:stretch/>
        </p:blipFill>
        <p:spPr>
          <a:xfrm>
            <a:off x="1" y="0"/>
            <a:ext cx="12192004" cy="6858000"/>
          </a:xfrm>
          <a:prstGeom prst="rect">
            <a:avLst/>
          </a:prstGeom>
          <a:noFill/>
          <a:ln>
            <a:noFill/>
          </a:ln>
        </p:spPr>
      </p:pic>
      <p:grpSp>
        <p:nvGrpSpPr>
          <p:cNvPr id="55" name="Google Shape;55;p13"/>
          <p:cNvGrpSpPr/>
          <p:nvPr/>
        </p:nvGrpSpPr>
        <p:grpSpPr>
          <a:xfrm>
            <a:off x="539193" y="212157"/>
            <a:ext cx="7015521" cy="6356816"/>
            <a:chOff x="0" y="-38100"/>
            <a:chExt cx="2771473" cy="2511252"/>
          </a:xfrm>
        </p:grpSpPr>
        <p:sp>
          <p:nvSpPr>
            <p:cNvPr id="56" name="Google Shape;56;p13"/>
            <p:cNvSpPr/>
            <p:nvPr/>
          </p:nvSpPr>
          <p:spPr>
            <a:xfrm>
              <a:off x="0" y="0"/>
              <a:ext cx="2771473" cy="2473152"/>
            </a:xfrm>
            <a:custGeom>
              <a:avLst/>
              <a:gdLst/>
              <a:ahLst/>
              <a:cxnLst/>
              <a:rect l="l" t="t" r="r" b="b"/>
              <a:pathLst>
                <a:path w="2771473" h="2473152" extrusionOk="0">
                  <a:moveTo>
                    <a:pt x="37522" y="0"/>
                  </a:moveTo>
                  <a:lnTo>
                    <a:pt x="2733951" y="0"/>
                  </a:lnTo>
                  <a:cubicBezTo>
                    <a:pt x="2743902" y="0"/>
                    <a:pt x="2753446" y="3953"/>
                    <a:pt x="2760483" y="10990"/>
                  </a:cubicBezTo>
                  <a:cubicBezTo>
                    <a:pt x="2767519" y="18027"/>
                    <a:pt x="2771473" y="27570"/>
                    <a:pt x="2771473" y="37522"/>
                  </a:cubicBezTo>
                  <a:lnTo>
                    <a:pt x="2771473" y="2435630"/>
                  </a:lnTo>
                  <a:cubicBezTo>
                    <a:pt x="2771473" y="2456353"/>
                    <a:pt x="2754674" y="2473152"/>
                    <a:pt x="2733951" y="2473152"/>
                  </a:cubicBezTo>
                  <a:lnTo>
                    <a:pt x="37522" y="2473152"/>
                  </a:lnTo>
                  <a:cubicBezTo>
                    <a:pt x="27570" y="2473152"/>
                    <a:pt x="18027" y="2469198"/>
                    <a:pt x="10990" y="2462162"/>
                  </a:cubicBezTo>
                  <a:cubicBezTo>
                    <a:pt x="3953" y="2455125"/>
                    <a:pt x="0" y="2445581"/>
                    <a:pt x="0" y="2435630"/>
                  </a:cubicBezTo>
                  <a:lnTo>
                    <a:pt x="0" y="37522"/>
                  </a:lnTo>
                  <a:cubicBezTo>
                    <a:pt x="0" y="27570"/>
                    <a:pt x="3953" y="18027"/>
                    <a:pt x="10990" y="10990"/>
                  </a:cubicBezTo>
                  <a:cubicBezTo>
                    <a:pt x="18027" y="3953"/>
                    <a:pt x="27570" y="0"/>
                    <a:pt x="37522" y="0"/>
                  </a:cubicBezTo>
                  <a:close/>
                </a:path>
              </a:pathLst>
            </a:custGeom>
            <a:solidFill>
              <a:srgbClr val="E3E6E9"/>
            </a:solidFill>
            <a:ln>
              <a:noFill/>
            </a:ln>
          </p:spPr>
          <p:txBody>
            <a:bodyPr spcFirstLastPara="1" wrap="square" lIns="60967" tIns="60967" rIns="60967" bIns="60967"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57" name="Google Shape;57;p13"/>
            <p:cNvSpPr txBox="1"/>
            <p:nvPr/>
          </p:nvSpPr>
          <p:spPr>
            <a:xfrm>
              <a:off x="0" y="-38100"/>
              <a:ext cx="812700" cy="850800"/>
            </a:xfrm>
            <a:prstGeom prst="rect">
              <a:avLst/>
            </a:prstGeom>
            <a:noFill/>
            <a:ln>
              <a:noFill/>
            </a:ln>
          </p:spPr>
          <p:txBody>
            <a:bodyPr spcFirstLastPara="1" wrap="square" lIns="33867" tIns="33867" rIns="33867" bIns="33867" anchor="ctr" anchorCtr="0">
              <a:noAutofit/>
            </a:bodyPr>
            <a:lstStyle/>
            <a:p>
              <a:pPr algn="ctr" defTabSz="1219170">
                <a:lnSpc>
                  <a:spcPct val="147722"/>
                </a:lnSpc>
                <a:buClr>
                  <a:srgbClr val="000000"/>
                </a:buClr>
              </a:pPr>
              <a:endParaRPr sz="1200" kern="0">
                <a:solidFill>
                  <a:srgbClr val="000000"/>
                </a:solidFill>
                <a:latin typeface="Calibri"/>
                <a:ea typeface="Calibri"/>
                <a:cs typeface="Calibri"/>
                <a:sym typeface="Calibri"/>
              </a:endParaRPr>
            </a:p>
          </p:txBody>
        </p:sp>
      </p:grpSp>
      <p:pic>
        <p:nvPicPr>
          <p:cNvPr id="58" name="Google Shape;58;p13"/>
          <p:cNvPicPr preferRelativeResize="0"/>
          <p:nvPr/>
        </p:nvPicPr>
        <p:blipFill rotWithShape="1">
          <a:blip r:embed="rId4" cstate="print">
            <a:alphaModFix/>
            <a:extLst>
              <a:ext uri="{28A0092B-C50C-407E-A947-70E740481C1C}">
                <a14:useLocalDpi xmlns:a14="http://schemas.microsoft.com/office/drawing/2010/main" val="0"/>
              </a:ext>
            </a:extLst>
          </a:blip>
          <a:srcRect/>
          <a:stretch/>
        </p:blipFill>
        <p:spPr>
          <a:xfrm>
            <a:off x="7554483" y="189309"/>
            <a:ext cx="4451879" cy="6479388"/>
          </a:xfrm>
          <a:prstGeom prst="rect">
            <a:avLst/>
          </a:prstGeom>
          <a:noFill/>
          <a:ln>
            <a:noFill/>
          </a:ln>
        </p:spPr>
      </p:pic>
      <p:pic>
        <p:nvPicPr>
          <p:cNvPr id="59" name="Google Shape;59;p13"/>
          <p:cNvPicPr preferRelativeResize="0"/>
          <p:nvPr/>
        </p:nvPicPr>
        <p:blipFill rotWithShape="1">
          <a:blip r:embed="rId5" cstate="print">
            <a:alphaModFix/>
            <a:extLst>
              <a:ext uri="{28A0092B-C50C-407E-A947-70E740481C1C}">
                <a14:useLocalDpi xmlns:a14="http://schemas.microsoft.com/office/drawing/2010/main" val="0"/>
              </a:ext>
            </a:extLst>
          </a:blip>
          <a:srcRect/>
          <a:stretch/>
        </p:blipFill>
        <p:spPr>
          <a:xfrm>
            <a:off x="365866" y="6028823"/>
            <a:ext cx="639869" cy="639869"/>
          </a:xfrm>
          <a:prstGeom prst="rect">
            <a:avLst/>
          </a:prstGeom>
          <a:noFill/>
          <a:ln>
            <a:noFill/>
          </a:ln>
        </p:spPr>
      </p:pic>
      <p:grpSp>
        <p:nvGrpSpPr>
          <p:cNvPr id="60" name="Google Shape;60;p13"/>
          <p:cNvGrpSpPr/>
          <p:nvPr/>
        </p:nvGrpSpPr>
        <p:grpSpPr>
          <a:xfrm>
            <a:off x="913175" y="429904"/>
            <a:ext cx="6339808" cy="6293116"/>
            <a:chOff x="0" y="-9525"/>
            <a:chExt cx="12679617" cy="12586233"/>
          </a:xfrm>
        </p:grpSpPr>
        <p:sp>
          <p:nvSpPr>
            <p:cNvPr id="61" name="Google Shape;61;p13"/>
            <p:cNvSpPr txBox="1"/>
            <p:nvPr/>
          </p:nvSpPr>
          <p:spPr>
            <a:xfrm>
              <a:off x="4" y="-9525"/>
              <a:ext cx="12534601" cy="1723678"/>
            </a:xfrm>
            <a:prstGeom prst="rect">
              <a:avLst/>
            </a:prstGeom>
            <a:noFill/>
            <a:ln>
              <a:noFill/>
            </a:ln>
          </p:spPr>
          <p:txBody>
            <a:bodyPr spcFirstLastPara="1" wrap="square" lIns="0" tIns="0" rIns="0" bIns="0" anchor="t" anchorCtr="0">
              <a:spAutoFit/>
            </a:bodyPr>
            <a:lstStyle/>
            <a:p>
              <a:pPr defTabSz="1219170">
                <a:lnSpc>
                  <a:spcPct val="120000"/>
                </a:lnSpc>
                <a:buClr>
                  <a:srgbClr val="000000"/>
                </a:buClr>
              </a:pPr>
              <a:r>
                <a:rPr lang="en-GB" sz="4667" b="1" kern="0">
                  <a:solidFill>
                    <a:srgbClr val="04345C"/>
                  </a:solidFill>
                  <a:latin typeface="Montserrat"/>
                  <a:ea typeface="Montserrat"/>
                  <a:cs typeface="Montserrat"/>
                  <a:sym typeface="Montserrat"/>
                </a:rPr>
                <a:t>SatSchool Outreach</a:t>
              </a:r>
              <a:endParaRPr sz="933" kern="0">
                <a:solidFill>
                  <a:srgbClr val="000000"/>
                </a:solidFill>
                <a:latin typeface="Arial"/>
                <a:cs typeface="Arial"/>
                <a:sym typeface="Arial"/>
              </a:endParaRPr>
            </a:p>
          </p:txBody>
        </p:sp>
        <p:sp>
          <p:nvSpPr>
            <p:cNvPr id="62" name="Google Shape;62;p13"/>
            <p:cNvSpPr txBox="1"/>
            <p:nvPr/>
          </p:nvSpPr>
          <p:spPr>
            <a:xfrm>
              <a:off x="0" y="1973671"/>
              <a:ext cx="12534601" cy="960262"/>
            </a:xfrm>
            <a:prstGeom prst="rect">
              <a:avLst/>
            </a:prstGeom>
            <a:noFill/>
            <a:ln>
              <a:noFill/>
            </a:ln>
          </p:spPr>
          <p:txBody>
            <a:bodyPr spcFirstLastPara="1" wrap="square" lIns="0" tIns="0" rIns="0" bIns="0" anchor="t" anchorCtr="0">
              <a:spAutoFit/>
            </a:bodyPr>
            <a:lstStyle/>
            <a:p>
              <a:pPr defTabSz="1219170">
                <a:lnSpc>
                  <a:spcPct val="130000"/>
                </a:lnSpc>
                <a:buClr>
                  <a:srgbClr val="000000"/>
                </a:buClr>
              </a:pPr>
              <a:r>
                <a:rPr lang="en-GB" sz="2400" kern="0">
                  <a:solidFill>
                    <a:srgbClr val="04345C"/>
                  </a:solidFill>
                  <a:latin typeface="Montserrat"/>
                  <a:ea typeface="Montserrat"/>
                  <a:cs typeface="Montserrat"/>
                  <a:sym typeface="Montserrat"/>
                </a:rPr>
                <a:t>An outreach programme which:</a:t>
              </a:r>
              <a:endParaRPr sz="800" kern="0">
                <a:solidFill>
                  <a:srgbClr val="000000"/>
                </a:solidFill>
                <a:latin typeface="Arial"/>
                <a:cs typeface="Arial"/>
                <a:sym typeface="Arial"/>
              </a:endParaRPr>
            </a:p>
          </p:txBody>
        </p:sp>
        <p:sp>
          <p:nvSpPr>
            <p:cNvPr id="63" name="Google Shape;63;p13"/>
            <p:cNvSpPr txBox="1"/>
            <p:nvPr/>
          </p:nvSpPr>
          <p:spPr>
            <a:xfrm>
              <a:off x="556316" y="3033069"/>
              <a:ext cx="12123301" cy="9543639"/>
            </a:xfrm>
            <a:prstGeom prst="rect">
              <a:avLst/>
            </a:prstGeom>
            <a:noFill/>
            <a:ln>
              <a:noFill/>
            </a:ln>
          </p:spPr>
          <p:txBody>
            <a:bodyPr spcFirstLastPara="1" wrap="square" lIns="0" tIns="0" rIns="0" bIns="0" anchor="t" anchorCtr="0">
              <a:spAutoFit/>
            </a:bodyPr>
            <a:lstStyle/>
            <a:p>
              <a:pPr marL="304792" indent="-270927" defTabSz="1219170">
                <a:lnSpc>
                  <a:spcPct val="150000"/>
                </a:lnSpc>
                <a:buClr>
                  <a:srgbClr val="04345C"/>
                </a:buClr>
                <a:buSzPts val="1400"/>
                <a:buFont typeface="Montserrat"/>
                <a:buChar char="●"/>
              </a:pPr>
              <a:r>
                <a:rPr lang="en-GB" sz="1867" kern="0">
                  <a:solidFill>
                    <a:srgbClr val="04345C"/>
                  </a:solidFill>
                  <a:latin typeface="Montserrat"/>
                  <a:ea typeface="Montserrat"/>
                  <a:cs typeface="Montserrat"/>
                  <a:sym typeface="Montserrat"/>
                </a:rPr>
                <a:t>Introduces Earth Observation concepts to KS3/S1-S3 (</a:t>
              </a:r>
              <a:r>
                <a:rPr lang="en-GB" sz="1867" b="1" kern="0">
                  <a:solidFill>
                    <a:srgbClr val="04345C"/>
                  </a:solidFill>
                  <a:latin typeface="Montserrat"/>
                  <a:ea typeface="Montserrat"/>
                  <a:cs typeface="Montserrat"/>
                  <a:sym typeface="Montserrat"/>
                </a:rPr>
                <a:t>11-15 year old</a:t>
              </a:r>
              <a:r>
                <a:rPr lang="en-GB" sz="1867" kern="0">
                  <a:solidFill>
                    <a:srgbClr val="04345C"/>
                  </a:solidFill>
                  <a:latin typeface="Montserrat"/>
                  <a:ea typeface="Montserrat"/>
                  <a:cs typeface="Montserrat"/>
                  <a:sym typeface="Montserrat"/>
                </a:rPr>
                <a:t>) pupils  </a:t>
              </a:r>
              <a:endParaRPr sz="1867" b="1" kern="0">
                <a:solidFill>
                  <a:srgbClr val="04345C"/>
                </a:solidFill>
                <a:latin typeface="Montserrat"/>
                <a:ea typeface="Montserrat"/>
                <a:cs typeface="Montserrat"/>
                <a:sym typeface="Montserrat"/>
              </a:endParaRPr>
            </a:p>
            <a:p>
              <a:pPr marL="304792" indent="-270927" defTabSz="1219170">
                <a:lnSpc>
                  <a:spcPct val="150000"/>
                </a:lnSpc>
                <a:buClr>
                  <a:srgbClr val="04345C"/>
                </a:buClr>
                <a:buSzPts val="1400"/>
                <a:buFont typeface="Arial"/>
                <a:buChar char="●"/>
              </a:pPr>
              <a:r>
                <a:rPr lang="en-GB" sz="1867" kern="0">
                  <a:solidFill>
                    <a:srgbClr val="04345C"/>
                  </a:solidFill>
                  <a:latin typeface="Montserrat"/>
                  <a:ea typeface="Montserrat"/>
                  <a:cs typeface="Montserrat"/>
                  <a:sym typeface="Montserrat"/>
                </a:rPr>
                <a:t>Shows the relevance of school subjects in Earth Observation</a:t>
              </a:r>
              <a:endParaRPr sz="800" kern="0">
                <a:solidFill>
                  <a:srgbClr val="000000"/>
                </a:solidFill>
                <a:latin typeface="Arial"/>
                <a:cs typeface="Arial"/>
                <a:sym typeface="Arial"/>
              </a:endParaRPr>
            </a:p>
            <a:p>
              <a:pPr marL="304792" indent="-270927" defTabSz="1219170">
                <a:lnSpc>
                  <a:spcPct val="150000"/>
                </a:lnSpc>
                <a:buClr>
                  <a:srgbClr val="04345C"/>
                </a:buClr>
                <a:buSzPts val="1400"/>
                <a:buFont typeface="Arial"/>
                <a:buChar char="●"/>
              </a:pPr>
              <a:r>
                <a:rPr lang="en-GB" sz="1867" kern="0">
                  <a:solidFill>
                    <a:srgbClr val="04345C"/>
                  </a:solidFill>
                  <a:latin typeface="Montserrat"/>
                  <a:ea typeface="Montserrat"/>
                  <a:cs typeface="Montserrat"/>
                  <a:sym typeface="Montserrat"/>
                </a:rPr>
                <a:t>Highlights the multitude of STEM career pathways available</a:t>
              </a:r>
              <a:endParaRPr sz="1867" kern="0">
                <a:solidFill>
                  <a:srgbClr val="04345C"/>
                </a:solidFill>
                <a:latin typeface="Montserrat"/>
                <a:ea typeface="Montserrat"/>
                <a:cs typeface="Montserrat"/>
                <a:sym typeface="Montserrat"/>
              </a:endParaRPr>
            </a:p>
            <a:p>
              <a:pPr marL="304792" indent="-270927" defTabSz="1219170">
                <a:lnSpc>
                  <a:spcPct val="150000"/>
                </a:lnSpc>
                <a:buClr>
                  <a:srgbClr val="04345C"/>
                </a:buClr>
                <a:buSzPts val="1400"/>
                <a:buFont typeface="Arial"/>
                <a:buChar char="●"/>
              </a:pPr>
              <a:r>
                <a:rPr lang="en-GB" sz="1867" kern="0">
                  <a:solidFill>
                    <a:srgbClr val="04345C"/>
                  </a:solidFill>
                  <a:latin typeface="Montserrat"/>
                  <a:ea typeface="Montserrat"/>
                  <a:cs typeface="Montserrat"/>
                  <a:sym typeface="Montserrat"/>
                </a:rPr>
                <a:t>Contains </a:t>
              </a:r>
              <a:r>
                <a:rPr lang="en-GB" sz="1867" b="1" kern="0">
                  <a:solidFill>
                    <a:srgbClr val="04345C"/>
                  </a:solidFill>
                  <a:latin typeface="Montserrat"/>
                  <a:ea typeface="Montserrat"/>
                  <a:cs typeface="Montserrat"/>
                  <a:sym typeface="Montserrat"/>
                </a:rPr>
                <a:t>12+ hours of outreach materials</a:t>
              </a:r>
              <a:r>
                <a:rPr lang="en-GB" sz="1867" kern="0">
                  <a:solidFill>
                    <a:srgbClr val="04345C"/>
                  </a:solidFill>
                  <a:latin typeface="Montserrat"/>
                  <a:ea typeface="Montserrat"/>
                  <a:cs typeface="Montserrat"/>
                  <a:sym typeface="Montserrat"/>
                </a:rPr>
                <a:t> tied to school curriculum with </a:t>
              </a:r>
              <a:r>
                <a:rPr lang="en-GB" sz="1867" b="1" kern="0">
                  <a:solidFill>
                    <a:srgbClr val="04345C"/>
                  </a:solidFill>
                  <a:latin typeface="Montserrat"/>
                  <a:ea typeface="Montserrat"/>
                  <a:cs typeface="Montserrat"/>
                  <a:sym typeface="Montserrat"/>
                </a:rPr>
                <a:t>6 modules</a:t>
              </a:r>
              <a:endParaRPr sz="1867" kern="0">
                <a:solidFill>
                  <a:srgbClr val="04345C"/>
                </a:solidFill>
                <a:latin typeface="Montserrat"/>
                <a:ea typeface="Montserrat"/>
                <a:cs typeface="Montserrat"/>
                <a:sym typeface="Montserrat"/>
              </a:endParaRPr>
            </a:p>
            <a:p>
              <a:pPr marL="304792" indent="-270927" defTabSz="1219170">
                <a:lnSpc>
                  <a:spcPct val="150000"/>
                </a:lnSpc>
                <a:buClr>
                  <a:srgbClr val="04345C"/>
                </a:buClr>
                <a:buSzPts val="1400"/>
                <a:buFont typeface="Arial"/>
                <a:buChar char="●"/>
              </a:pPr>
              <a:r>
                <a:rPr lang="en-GB" sz="1867" kern="0">
                  <a:solidFill>
                    <a:srgbClr val="04345C"/>
                  </a:solidFill>
                  <a:latin typeface="Montserrat"/>
                  <a:ea typeface="Montserrat"/>
                  <a:cs typeface="Montserrat"/>
                  <a:sym typeface="Montserrat"/>
                </a:rPr>
                <a:t>Aims to ease the pressure on PhD students and staff doing outreach</a:t>
              </a:r>
              <a:endParaRPr sz="800" kern="0">
                <a:solidFill>
                  <a:srgbClr val="000000"/>
                </a:solidFill>
                <a:latin typeface="Arial"/>
                <a:cs typeface="Arial"/>
                <a:sym typeface="Arial"/>
              </a:endParaRPr>
            </a:p>
            <a:p>
              <a:pPr defTabSz="1219170">
                <a:lnSpc>
                  <a:spcPct val="150000"/>
                </a:lnSpc>
                <a:buClr>
                  <a:srgbClr val="000000"/>
                </a:buClr>
              </a:pPr>
              <a:endParaRPr sz="2000" kern="0">
                <a:solidFill>
                  <a:srgbClr val="04345C"/>
                </a:solidFill>
                <a:latin typeface="Montserrat"/>
                <a:ea typeface="Montserrat"/>
                <a:cs typeface="Montserrat"/>
                <a:sym typeface="Montserrat"/>
              </a:endParaRPr>
            </a:p>
          </p:txBody>
        </p:sp>
      </p:grpSp>
      <p:pic>
        <p:nvPicPr>
          <p:cNvPr id="64" name="Google Shape;64;p13"/>
          <p:cNvPicPr preferRelativeResize="0"/>
          <p:nvPr/>
        </p:nvPicPr>
        <p:blipFill>
          <a:blip r:embed="rId6" cstate="print">
            <a:alphaModFix/>
            <a:extLst>
              <a:ext uri="{28A0092B-C50C-407E-A947-70E740481C1C}">
                <a14:useLocalDpi xmlns:a14="http://schemas.microsoft.com/office/drawing/2010/main" val="0"/>
              </a:ext>
            </a:extLst>
          </a:blip>
          <a:stretch>
            <a:fillRect/>
          </a:stretch>
        </p:blipFill>
        <p:spPr>
          <a:xfrm>
            <a:off x="6989252" y="33451"/>
            <a:ext cx="1131217" cy="1227803"/>
          </a:xfrm>
          <a:prstGeom prst="rect">
            <a:avLst/>
          </a:prstGeom>
          <a:noFill/>
          <a:ln>
            <a:noFill/>
          </a:ln>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68"/>
        <p:cNvGrpSpPr/>
        <p:nvPr/>
      </p:nvGrpSpPr>
      <p:grpSpPr>
        <a:xfrm>
          <a:off x="0" y="0"/>
          <a:ext cx="0" cy="0"/>
          <a:chOff x="0" y="0"/>
          <a:chExt cx="0" cy="0"/>
        </a:xfrm>
      </p:grpSpPr>
      <p:pic>
        <p:nvPicPr>
          <p:cNvPr id="69" name="Google Shape;69;p14"/>
          <p:cNvPicPr preferRelativeResize="0"/>
          <p:nvPr/>
        </p:nvPicPr>
        <p:blipFill rotWithShape="1">
          <a:blip r:embed="rId3" cstate="print">
            <a:alphaModFix amt="90000"/>
            <a:extLst>
              <a:ext uri="{28A0092B-C50C-407E-A947-70E740481C1C}">
                <a14:useLocalDpi xmlns:a14="http://schemas.microsoft.com/office/drawing/2010/main" val="0"/>
              </a:ext>
            </a:extLst>
          </a:blip>
          <a:srcRect/>
          <a:stretch/>
        </p:blipFill>
        <p:spPr>
          <a:xfrm>
            <a:off x="1" y="0"/>
            <a:ext cx="12192004" cy="6858000"/>
          </a:xfrm>
          <a:prstGeom prst="rect">
            <a:avLst/>
          </a:prstGeom>
          <a:noFill/>
          <a:ln>
            <a:noFill/>
          </a:ln>
        </p:spPr>
      </p:pic>
      <p:sp>
        <p:nvSpPr>
          <p:cNvPr id="70" name="Google Shape;70;p14"/>
          <p:cNvSpPr txBox="1">
            <a:spLocks noGrp="1"/>
          </p:cNvSpPr>
          <p:nvPr>
            <p:ph type="title"/>
          </p:nvPr>
        </p:nvSpPr>
        <p:spPr>
          <a:xfrm>
            <a:off x="443400" y="506033"/>
            <a:ext cx="12315600" cy="763600"/>
          </a:xfrm>
          <a:prstGeom prst="rect">
            <a:avLst/>
          </a:prstGeom>
        </p:spPr>
        <p:txBody>
          <a:bodyPr spcFirstLastPara="1" wrap="square" lIns="121900" tIns="121900" rIns="121900" bIns="121900" anchor="t" anchorCtr="0">
            <a:noAutofit/>
          </a:bodyPr>
          <a:lstStyle/>
          <a:p>
            <a:pPr>
              <a:buSzPts val="990"/>
            </a:pPr>
            <a:r>
              <a:rPr lang="en-GB" sz="4160">
                <a:latin typeface="Montserrat SemiBold"/>
                <a:ea typeface="Montserrat SemiBold"/>
                <a:cs typeface="Montserrat SemiBold"/>
                <a:sym typeface="Montserrat SemiBold"/>
              </a:rPr>
              <a:t>Get involved!</a:t>
            </a:r>
            <a:endParaRPr sz="4160">
              <a:latin typeface="Montserrat SemiBold"/>
              <a:ea typeface="Montserrat SemiBold"/>
              <a:cs typeface="Montserrat SemiBold"/>
              <a:sym typeface="Montserrat SemiBold"/>
            </a:endParaRPr>
          </a:p>
        </p:txBody>
      </p:sp>
      <p:sp>
        <p:nvSpPr>
          <p:cNvPr id="71" name="Google Shape;71;p14"/>
          <p:cNvSpPr txBox="1">
            <a:spLocks noGrp="1"/>
          </p:cNvSpPr>
          <p:nvPr>
            <p:ph type="body" idx="1"/>
          </p:nvPr>
        </p:nvSpPr>
        <p:spPr>
          <a:xfrm>
            <a:off x="443400" y="1807600"/>
            <a:ext cx="5158800" cy="2868400"/>
          </a:xfrm>
          <a:prstGeom prst="rect">
            <a:avLst/>
          </a:prstGeom>
        </p:spPr>
        <p:txBody>
          <a:bodyPr spcFirstLastPara="1" wrap="square" lIns="121900" tIns="121900" rIns="121900" bIns="121900" anchor="t" anchorCtr="0">
            <a:noAutofit/>
          </a:bodyPr>
          <a:lstStyle/>
          <a:p>
            <a:pPr marL="0" indent="0">
              <a:lnSpc>
                <a:spcPct val="95000"/>
              </a:lnSpc>
              <a:buSzPts val="770"/>
              <a:buNone/>
            </a:pPr>
            <a:r>
              <a:rPr lang="en-GB" sz="2655">
                <a:solidFill>
                  <a:schemeClr val="lt1"/>
                </a:solidFill>
              </a:rPr>
              <a:t>Outreach is extremely valuable, </a:t>
            </a:r>
            <a:br>
              <a:rPr lang="en-GB" sz="2655">
                <a:solidFill>
                  <a:schemeClr val="lt1"/>
                </a:solidFill>
              </a:rPr>
            </a:br>
            <a:r>
              <a:rPr lang="en-GB" sz="2655">
                <a:solidFill>
                  <a:schemeClr val="lt1"/>
                </a:solidFill>
              </a:rPr>
              <a:t>you can make a difference!</a:t>
            </a:r>
            <a:endParaRPr sz="2655">
              <a:solidFill>
                <a:schemeClr val="lt1"/>
              </a:solidFill>
            </a:endParaRPr>
          </a:p>
          <a:p>
            <a:pPr marL="0" indent="0">
              <a:lnSpc>
                <a:spcPct val="95000"/>
              </a:lnSpc>
              <a:spcBef>
                <a:spcPts val="1600"/>
              </a:spcBef>
              <a:buSzPts val="770"/>
              <a:buNone/>
            </a:pPr>
            <a:endParaRPr sz="2539">
              <a:solidFill>
                <a:schemeClr val="lt1"/>
              </a:solidFill>
            </a:endParaRPr>
          </a:p>
          <a:p>
            <a:pPr marL="0" indent="0">
              <a:lnSpc>
                <a:spcPct val="95000"/>
              </a:lnSpc>
              <a:buSzPts val="770"/>
              <a:buNone/>
            </a:pPr>
            <a:endParaRPr sz="2080" b="1">
              <a:solidFill>
                <a:schemeClr val="lt1"/>
              </a:solidFill>
              <a:latin typeface="Montserrat"/>
              <a:ea typeface="Montserrat"/>
              <a:cs typeface="Montserrat"/>
              <a:sym typeface="Montserrat"/>
            </a:endParaRPr>
          </a:p>
          <a:p>
            <a:pPr marL="0" indent="0">
              <a:lnSpc>
                <a:spcPct val="95000"/>
              </a:lnSpc>
              <a:spcBef>
                <a:spcPts val="1600"/>
              </a:spcBef>
              <a:buSzPts val="770"/>
              <a:buNone/>
            </a:pPr>
            <a:endParaRPr sz="2080">
              <a:solidFill>
                <a:schemeClr val="lt1"/>
              </a:solidFill>
              <a:latin typeface="Montserrat"/>
              <a:ea typeface="Montserrat"/>
              <a:cs typeface="Montserrat"/>
              <a:sym typeface="Montserrat"/>
            </a:endParaRPr>
          </a:p>
          <a:p>
            <a:pPr marL="0" indent="0">
              <a:lnSpc>
                <a:spcPct val="95000"/>
              </a:lnSpc>
              <a:spcBef>
                <a:spcPts val="1600"/>
              </a:spcBef>
              <a:spcAft>
                <a:spcPts val="1600"/>
              </a:spcAft>
              <a:buSzPts val="770"/>
              <a:buNone/>
            </a:pPr>
            <a:endParaRPr sz="2080">
              <a:solidFill>
                <a:schemeClr val="lt1"/>
              </a:solidFill>
              <a:latin typeface="Montserrat"/>
              <a:ea typeface="Montserrat"/>
              <a:cs typeface="Montserrat"/>
              <a:sym typeface="Montserrat"/>
            </a:endParaRPr>
          </a:p>
        </p:txBody>
      </p:sp>
      <p:sp>
        <p:nvSpPr>
          <p:cNvPr id="72" name="Google Shape;72;p14"/>
          <p:cNvSpPr/>
          <p:nvPr/>
        </p:nvSpPr>
        <p:spPr>
          <a:xfrm>
            <a:off x="6096000" y="-101600"/>
            <a:ext cx="5642000" cy="6400800"/>
          </a:xfrm>
          <a:prstGeom prst="rect">
            <a:avLst/>
          </a:prstGeom>
          <a:solidFill>
            <a:srgbClr val="6BD4CD"/>
          </a:solidFill>
          <a:ln>
            <a:noFill/>
          </a:ln>
        </p:spPr>
        <p:txBody>
          <a:bodyPr spcFirstLastPara="1" wrap="square" lIns="60967" tIns="60967" rIns="60967" bIns="60967" anchor="ctr" anchorCtr="0">
            <a:noAutofit/>
          </a:bodyPr>
          <a:lstStyle/>
          <a:p>
            <a:pPr defTabSz="1219170">
              <a:buClr>
                <a:srgbClr val="000000"/>
              </a:buClr>
            </a:pPr>
            <a:endParaRPr sz="1867" kern="0">
              <a:solidFill>
                <a:srgbClr val="000000"/>
              </a:solidFill>
              <a:latin typeface="Arial"/>
              <a:cs typeface="Arial"/>
              <a:sym typeface="Arial"/>
            </a:endParaRPr>
          </a:p>
        </p:txBody>
      </p:sp>
      <p:sp>
        <p:nvSpPr>
          <p:cNvPr id="73" name="Google Shape;73;p14"/>
          <p:cNvSpPr txBox="1"/>
          <p:nvPr/>
        </p:nvSpPr>
        <p:spPr>
          <a:xfrm>
            <a:off x="6421965" y="506033"/>
            <a:ext cx="5340800" cy="1723677"/>
          </a:xfrm>
          <a:prstGeom prst="rect">
            <a:avLst/>
          </a:prstGeom>
          <a:noFill/>
          <a:ln>
            <a:noFill/>
          </a:ln>
        </p:spPr>
        <p:txBody>
          <a:bodyPr spcFirstLastPara="1" wrap="square" lIns="0" tIns="0" rIns="0" bIns="0" anchor="t" anchorCtr="0">
            <a:spAutoFit/>
          </a:bodyPr>
          <a:lstStyle/>
          <a:p>
            <a:pPr defTabSz="1219170">
              <a:lnSpc>
                <a:spcPct val="120000"/>
              </a:lnSpc>
              <a:buClr>
                <a:srgbClr val="000000"/>
              </a:buClr>
            </a:pPr>
            <a:r>
              <a:rPr lang="en-GB" sz="4667" b="1" kern="0">
                <a:solidFill>
                  <a:srgbClr val="04345C"/>
                </a:solidFill>
                <a:latin typeface="Montserrat"/>
                <a:ea typeface="Montserrat"/>
                <a:cs typeface="Montserrat"/>
                <a:sym typeface="Montserrat"/>
              </a:rPr>
              <a:t>EO Ambassador Network</a:t>
            </a:r>
            <a:endParaRPr sz="933" kern="0">
              <a:solidFill>
                <a:srgbClr val="000000"/>
              </a:solidFill>
              <a:latin typeface="Arial"/>
              <a:cs typeface="Arial"/>
              <a:sym typeface="Arial"/>
            </a:endParaRPr>
          </a:p>
        </p:txBody>
      </p:sp>
      <p:sp>
        <p:nvSpPr>
          <p:cNvPr id="74" name="Google Shape;74;p14"/>
          <p:cNvSpPr txBox="1"/>
          <p:nvPr/>
        </p:nvSpPr>
        <p:spPr>
          <a:xfrm>
            <a:off x="6160167" y="2290367"/>
            <a:ext cx="5275600" cy="3131435"/>
          </a:xfrm>
          <a:prstGeom prst="rect">
            <a:avLst/>
          </a:prstGeom>
          <a:noFill/>
          <a:ln>
            <a:noFill/>
          </a:ln>
        </p:spPr>
        <p:txBody>
          <a:bodyPr spcFirstLastPara="1" wrap="square" lIns="0" tIns="0" rIns="0" bIns="0" anchor="t" anchorCtr="0">
            <a:spAutoFit/>
          </a:bodyPr>
          <a:lstStyle/>
          <a:p>
            <a:pPr marL="491054" lvl="1" indent="-245527" defTabSz="1219170">
              <a:lnSpc>
                <a:spcPct val="140011"/>
              </a:lnSpc>
              <a:buClr>
                <a:srgbClr val="04345C"/>
              </a:buClr>
              <a:buSzPts val="1700"/>
              <a:buFont typeface="Arial"/>
              <a:buChar char="•"/>
            </a:pPr>
            <a:r>
              <a:rPr lang="en-GB" sz="2267" kern="0">
                <a:solidFill>
                  <a:srgbClr val="04345C"/>
                </a:solidFill>
                <a:latin typeface="Open Sans Light"/>
                <a:ea typeface="Open Sans Light"/>
                <a:cs typeface="Open Sans Light"/>
                <a:sym typeface="Open Sans Light"/>
              </a:rPr>
              <a:t>Looking for volunteers to join our network.</a:t>
            </a:r>
            <a:endParaRPr sz="933" kern="0">
              <a:solidFill>
                <a:srgbClr val="000000"/>
              </a:solidFill>
              <a:latin typeface="Arial"/>
              <a:cs typeface="Arial"/>
              <a:sym typeface="Arial"/>
            </a:endParaRPr>
          </a:p>
          <a:p>
            <a:pPr marL="491054" lvl="1" indent="-245527" defTabSz="1219170">
              <a:lnSpc>
                <a:spcPct val="140011"/>
              </a:lnSpc>
              <a:buClr>
                <a:srgbClr val="04345C"/>
              </a:buClr>
              <a:buSzPts val="1700"/>
              <a:buFont typeface="Arial"/>
              <a:buChar char="•"/>
            </a:pPr>
            <a:r>
              <a:rPr lang="en-GB" sz="2267" kern="0">
                <a:solidFill>
                  <a:srgbClr val="04345C"/>
                </a:solidFill>
                <a:latin typeface="Open Sans Light"/>
                <a:ea typeface="Open Sans Light"/>
                <a:cs typeface="Open Sans Light"/>
                <a:sym typeface="Open Sans Light"/>
              </a:rPr>
              <a:t>Outreach opportunities straight to your inbox.</a:t>
            </a:r>
            <a:endParaRPr sz="2267" kern="0">
              <a:solidFill>
                <a:srgbClr val="04345C"/>
              </a:solidFill>
              <a:latin typeface="Open Sans Light"/>
              <a:ea typeface="Open Sans Light"/>
              <a:cs typeface="Open Sans Light"/>
              <a:sym typeface="Open Sans Light"/>
            </a:endParaRPr>
          </a:p>
          <a:p>
            <a:pPr marL="491054" lvl="1" indent="-245527" defTabSz="1219170">
              <a:lnSpc>
                <a:spcPct val="140011"/>
              </a:lnSpc>
              <a:buClr>
                <a:srgbClr val="04345C"/>
              </a:buClr>
              <a:buSzPts val="1700"/>
              <a:buFont typeface="Open Sans Light"/>
              <a:buChar char="•"/>
            </a:pPr>
            <a:r>
              <a:rPr lang="en-GB" sz="2267" kern="0">
                <a:solidFill>
                  <a:srgbClr val="04345C"/>
                </a:solidFill>
                <a:latin typeface="Open Sans Light"/>
                <a:ea typeface="Open Sans Light"/>
                <a:cs typeface="Open Sans Light"/>
                <a:sym typeface="Open Sans Light"/>
              </a:rPr>
              <a:t>No commitment, join in whenever you want/can.</a:t>
            </a:r>
            <a:endParaRPr sz="2267" kern="0">
              <a:solidFill>
                <a:srgbClr val="04345C"/>
              </a:solidFill>
              <a:latin typeface="Open Sans Light"/>
              <a:ea typeface="Open Sans Light"/>
              <a:cs typeface="Open Sans Light"/>
              <a:sym typeface="Open Sans Light"/>
            </a:endParaRPr>
          </a:p>
          <a:p>
            <a:pPr marL="609585" defTabSz="1219170">
              <a:lnSpc>
                <a:spcPct val="140011"/>
              </a:lnSpc>
              <a:buClr>
                <a:srgbClr val="000000"/>
              </a:buClr>
            </a:pPr>
            <a:endParaRPr sz="933" kern="0">
              <a:solidFill>
                <a:srgbClr val="000000"/>
              </a:solidFill>
              <a:latin typeface="Arial"/>
              <a:cs typeface="Arial"/>
              <a:sym typeface="Arial"/>
            </a:endParaRPr>
          </a:p>
        </p:txBody>
      </p:sp>
      <p:pic>
        <p:nvPicPr>
          <p:cNvPr id="75" name="Google Shape;75;p14"/>
          <p:cNvPicPr preferRelativeResize="0"/>
          <p:nvPr/>
        </p:nvPicPr>
        <p:blipFill rotWithShape="1">
          <a:blip r:embed="rId4">
            <a:alphaModFix/>
            <a:extLst>
              <a:ext uri="{28A0092B-C50C-407E-A947-70E740481C1C}">
                <a14:useLocalDpi xmlns:a14="http://schemas.microsoft.com/office/drawing/2010/main" val="0"/>
              </a:ext>
            </a:extLst>
          </a:blip>
          <a:srcRect/>
          <a:stretch/>
        </p:blipFill>
        <p:spPr>
          <a:xfrm>
            <a:off x="10844368" y="4721992"/>
            <a:ext cx="1347633" cy="2136008"/>
          </a:xfrm>
          <a:prstGeom prst="rect">
            <a:avLst/>
          </a:prstGeom>
          <a:noFill/>
          <a:ln>
            <a:noFill/>
          </a:ln>
        </p:spPr>
      </p:pic>
      <p:pic>
        <p:nvPicPr>
          <p:cNvPr id="76" name="Google Shape;76;p14"/>
          <p:cNvPicPr preferRelativeResize="0"/>
          <p:nvPr/>
        </p:nvPicPr>
        <p:blipFill rotWithShape="1">
          <a:blip r:embed="rId5" cstate="print">
            <a:alphaModFix/>
            <a:extLst>
              <a:ext uri="{28A0092B-C50C-407E-A947-70E740481C1C}">
                <a14:useLocalDpi xmlns:a14="http://schemas.microsoft.com/office/drawing/2010/main" val="0"/>
              </a:ext>
            </a:extLst>
          </a:blip>
          <a:srcRect/>
          <a:stretch/>
        </p:blipFill>
        <p:spPr>
          <a:xfrm>
            <a:off x="11762770" y="4507100"/>
            <a:ext cx="349865" cy="349864"/>
          </a:xfrm>
          <a:prstGeom prst="rect">
            <a:avLst/>
          </a:prstGeom>
          <a:noFill/>
          <a:ln>
            <a:noFill/>
          </a:ln>
        </p:spPr>
      </p:pic>
      <p:pic>
        <p:nvPicPr>
          <p:cNvPr id="77" name="Google Shape;77;p14"/>
          <p:cNvPicPr preferRelativeResize="0"/>
          <p:nvPr/>
        </p:nvPicPr>
        <p:blipFill>
          <a:blip r:embed="rId6" cstate="print">
            <a:alphaModFix/>
            <a:extLst>
              <a:ext uri="{28A0092B-C50C-407E-A947-70E740481C1C}">
                <a14:useLocalDpi xmlns:a14="http://schemas.microsoft.com/office/drawing/2010/main" val="0"/>
              </a:ext>
            </a:extLst>
          </a:blip>
          <a:stretch>
            <a:fillRect/>
          </a:stretch>
        </p:blipFill>
        <p:spPr>
          <a:xfrm>
            <a:off x="443409" y="6200601"/>
            <a:ext cx="353799" cy="331156"/>
          </a:xfrm>
          <a:prstGeom prst="rect">
            <a:avLst/>
          </a:prstGeom>
          <a:noFill/>
          <a:ln>
            <a:noFill/>
          </a:ln>
        </p:spPr>
      </p:pic>
      <p:pic>
        <p:nvPicPr>
          <p:cNvPr id="78" name="Google Shape;78;p14"/>
          <p:cNvPicPr preferRelativeResize="0"/>
          <p:nvPr/>
        </p:nvPicPr>
        <p:blipFill rotWithShape="1">
          <a:blip r:embed="rId7">
            <a:alphaModFix/>
            <a:extLst>
              <a:ext uri="{28A0092B-C50C-407E-A947-70E740481C1C}">
                <a14:useLocalDpi xmlns:a14="http://schemas.microsoft.com/office/drawing/2010/main" val="0"/>
              </a:ext>
            </a:extLst>
          </a:blip>
          <a:srcRect/>
          <a:stretch/>
        </p:blipFill>
        <p:spPr>
          <a:xfrm>
            <a:off x="429314" y="5066581"/>
            <a:ext cx="353825" cy="272124"/>
          </a:xfrm>
          <a:prstGeom prst="rect">
            <a:avLst/>
          </a:prstGeom>
          <a:noFill/>
          <a:ln>
            <a:noFill/>
          </a:ln>
        </p:spPr>
      </p:pic>
      <p:pic>
        <p:nvPicPr>
          <p:cNvPr id="79" name="Google Shape;79;p14"/>
          <p:cNvPicPr preferRelativeResize="0"/>
          <p:nvPr/>
        </p:nvPicPr>
        <p:blipFill>
          <a:blip r:embed="rId8" cstate="print">
            <a:alphaModFix/>
            <a:extLst>
              <a:ext uri="{28A0092B-C50C-407E-A947-70E740481C1C}">
                <a14:useLocalDpi xmlns:a14="http://schemas.microsoft.com/office/drawing/2010/main" val="0"/>
              </a:ext>
            </a:extLst>
          </a:blip>
          <a:stretch>
            <a:fillRect/>
          </a:stretch>
        </p:blipFill>
        <p:spPr>
          <a:xfrm>
            <a:off x="365244" y="5568901"/>
            <a:ext cx="481933" cy="481967"/>
          </a:xfrm>
          <a:prstGeom prst="rect">
            <a:avLst/>
          </a:prstGeom>
          <a:noFill/>
          <a:ln>
            <a:noFill/>
          </a:ln>
        </p:spPr>
      </p:pic>
      <p:pic>
        <p:nvPicPr>
          <p:cNvPr id="80" name="Google Shape;80;p14"/>
          <p:cNvPicPr preferRelativeResize="0"/>
          <p:nvPr/>
        </p:nvPicPr>
        <p:blipFill rotWithShape="1">
          <a:blip r:embed="rId9" cstate="print">
            <a:alphaModFix/>
            <a:extLst>
              <a:ext uri="{28A0092B-C50C-407E-A947-70E740481C1C}">
                <a14:useLocalDpi xmlns:a14="http://schemas.microsoft.com/office/drawing/2010/main" val="0"/>
              </a:ext>
            </a:extLst>
          </a:blip>
          <a:srcRect/>
          <a:stretch/>
        </p:blipFill>
        <p:spPr>
          <a:xfrm>
            <a:off x="443391" y="3047684"/>
            <a:ext cx="1752788" cy="1752032"/>
          </a:xfrm>
          <a:prstGeom prst="rect">
            <a:avLst/>
          </a:prstGeom>
          <a:noFill/>
          <a:ln>
            <a:noFill/>
          </a:ln>
        </p:spPr>
      </p:pic>
      <p:pic>
        <p:nvPicPr>
          <p:cNvPr id="81" name="Google Shape;81;p14"/>
          <p:cNvPicPr preferRelativeResize="0"/>
          <p:nvPr/>
        </p:nvPicPr>
        <p:blipFill>
          <a:blip r:embed="rId10">
            <a:alphaModFix/>
            <a:extLst>
              <a:ext uri="{28A0092B-C50C-407E-A947-70E740481C1C}">
                <a14:useLocalDpi xmlns:a14="http://schemas.microsoft.com/office/drawing/2010/main" val="0"/>
              </a:ext>
            </a:extLst>
          </a:blip>
          <a:stretch>
            <a:fillRect/>
          </a:stretch>
        </p:blipFill>
        <p:spPr>
          <a:xfrm>
            <a:off x="8942734" y="4722001"/>
            <a:ext cx="1419833" cy="1419833"/>
          </a:xfrm>
          <a:prstGeom prst="rect">
            <a:avLst/>
          </a:prstGeom>
          <a:noFill/>
          <a:ln>
            <a:noFill/>
          </a:ln>
        </p:spPr>
      </p:pic>
      <p:sp>
        <p:nvSpPr>
          <p:cNvPr id="82" name="Google Shape;82;p14"/>
          <p:cNvSpPr txBox="1"/>
          <p:nvPr/>
        </p:nvSpPr>
        <p:spPr>
          <a:xfrm>
            <a:off x="863100" y="4882683"/>
            <a:ext cx="4986000" cy="1994160"/>
          </a:xfrm>
          <a:prstGeom prst="rect">
            <a:avLst/>
          </a:prstGeom>
          <a:noFill/>
          <a:ln>
            <a:noFill/>
          </a:ln>
        </p:spPr>
        <p:txBody>
          <a:bodyPr spcFirstLastPara="1" wrap="square" lIns="121900" tIns="121900" rIns="121900" bIns="121900" anchor="t" anchorCtr="0">
            <a:spAutoFit/>
          </a:bodyPr>
          <a:lstStyle/>
          <a:p>
            <a:pPr defTabSz="1219170">
              <a:lnSpc>
                <a:spcPct val="115000"/>
              </a:lnSpc>
              <a:buClr>
                <a:srgbClr val="000000"/>
              </a:buClr>
            </a:pPr>
            <a:r>
              <a:rPr lang="en-GB" sz="2133" kern="0" dirty="0">
                <a:solidFill>
                  <a:srgbClr val="FFFFFF"/>
                </a:solidFill>
                <a:latin typeface="Montserrat"/>
                <a:ea typeface="Montserrat"/>
                <a:cs typeface="Montserrat"/>
                <a:sym typeface="Montserrat"/>
              </a:rPr>
              <a:t>satschool-outreach@gmail.com</a:t>
            </a:r>
            <a:endParaRPr sz="2133" kern="0" dirty="0">
              <a:solidFill>
                <a:srgbClr val="FFFFFF"/>
              </a:solidFill>
              <a:latin typeface="Montserrat"/>
              <a:ea typeface="Montserrat"/>
              <a:cs typeface="Montserrat"/>
              <a:sym typeface="Montserrat"/>
            </a:endParaRPr>
          </a:p>
          <a:p>
            <a:pPr defTabSz="1219170">
              <a:lnSpc>
                <a:spcPct val="115000"/>
              </a:lnSpc>
              <a:spcBef>
                <a:spcPts val="1600"/>
              </a:spcBef>
              <a:buClr>
                <a:srgbClr val="000000"/>
              </a:buClr>
            </a:pPr>
            <a:r>
              <a:rPr lang="en-GB" sz="2133" kern="0" dirty="0">
                <a:solidFill>
                  <a:srgbClr val="FFFFFF"/>
                </a:solidFill>
                <a:latin typeface="Montserrat"/>
                <a:ea typeface="Montserrat"/>
                <a:cs typeface="Montserrat"/>
                <a:sym typeface="Montserrat"/>
              </a:rPr>
              <a:t>satschool-outreach.github.io</a:t>
            </a:r>
            <a:endParaRPr sz="2133" kern="0" dirty="0">
              <a:solidFill>
                <a:srgbClr val="FFFFFF"/>
              </a:solidFill>
              <a:latin typeface="Montserrat"/>
              <a:ea typeface="Montserrat"/>
              <a:cs typeface="Montserrat"/>
              <a:sym typeface="Montserrat"/>
            </a:endParaRPr>
          </a:p>
          <a:p>
            <a:pPr defTabSz="1219170">
              <a:lnSpc>
                <a:spcPct val="115000"/>
              </a:lnSpc>
              <a:spcBef>
                <a:spcPts val="1600"/>
              </a:spcBef>
              <a:spcAft>
                <a:spcPts val="1600"/>
              </a:spcAft>
              <a:buClr>
                <a:srgbClr val="000000"/>
              </a:buClr>
            </a:pPr>
            <a:r>
              <a:rPr lang="en-GB" sz="2133" kern="0" dirty="0">
                <a:solidFill>
                  <a:srgbClr val="FFFFFF"/>
                </a:solidFill>
                <a:latin typeface="Montserrat"/>
                <a:ea typeface="Montserrat"/>
                <a:cs typeface="Montserrat"/>
                <a:sym typeface="Montserrat"/>
              </a:rPr>
              <a:t>@SatSchool_</a:t>
            </a:r>
            <a:endParaRPr sz="1600" kern="0" dirty="0">
              <a:solidFill>
                <a:srgbClr val="000000"/>
              </a:solidFill>
              <a:latin typeface="Arial"/>
              <a:cs typeface="Arial"/>
              <a:sym typeface="Arial"/>
            </a:endParaRPr>
          </a:p>
        </p:txBody>
      </p:sp>
      <p:sp>
        <p:nvSpPr>
          <p:cNvPr id="83" name="Google Shape;83;p14"/>
          <p:cNvSpPr txBox="1"/>
          <p:nvPr/>
        </p:nvSpPr>
        <p:spPr>
          <a:xfrm>
            <a:off x="2421967" y="3429301"/>
            <a:ext cx="4000000" cy="988564"/>
          </a:xfrm>
          <a:prstGeom prst="rect">
            <a:avLst/>
          </a:prstGeom>
          <a:noFill/>
          <a:ln>
            <a:noFill/>
          </a:ln>
        </p:spPr>
        <p:txBody>
          <a:bodyPr spcFirstLastPara="1" wrap="square" lIns="121900" tIns="121900" rIns="121900" bIns="121900" anchor="t" anchorCtr="0">
            <a:spAutoFit/>
          </a:bodyPr>
          <a:lstStyle/>
          <a:p>
            <a:pPr defTabSz="1219170">
              <a:lnSpc>
                <a:spcPct val="95000"/>
              </a:lnSpc>
              <a:buClr>
                <a:srgbClr val="000000"/>
              </a:buClr>
            </a:pPr>
            <a:r>
              <a:rPr lang="en-GB" sz="2539" kern="0">
                <a:solidFill>
                  <a:srgbClr val="FFFFFF"/>
                </a:solidFill>
                <a:latin typeface="Arial"/>
                <a:cs typeface="Arial"/>
                <a:sym typeface="Arial"/>
              </a:rPr>
              <a:t>Join the committee - </a:t>
            </a:r>
            <a:br>
              <a:rPr lang="en-GB" sz="2539" kern="0">
                <a:solidFill>
                  <a:srgbClr val="FFFFFF"/>
                </a:solidFill>
                <a:latin typeface="Arial"/>
                <a:cs typeface="Arial"/>
                <a:sym typeface="Arial"/>
              </a:rPr>
            </a:br>
            <a:r>
              <a:rPr lang="en-GB" sz="2539" b="1" u="sng" kern="0">
                <a:solidFill>
                  <a:srgbClr val="FFFFFF"/>
                </a:solidFill>
                <a:latin typeface="Arial"/>
                <a:cs typeface="Arial"/>
                <a:sym typeface="Arial"/>
              </a:rPr>
              <a:t>AGM in November</a:t>
            </a:r>
            <a:r>
              <a:rPr lang="en-GB" sz="2539" b="1" kern="0">
                <a:solidFill>
                  <a:srgbClr val="FFFFFF"/>
                </a:solidFill>
                <a:latin typeface="Arial"/>
                <a:cs typeface="Arial"/>
                <a:sym typeface="Arial"/>
              </a:rPr>
              <a:t>!</a:t>
            </a:r>
            <a:endParaRPr sz="2539" b="1" kern="0">
              <a:solidFill>
                <a:srgbClr val="FFFFFF"/>
              </a:solidFill>
              <a:latin typeface="Arial"/>
              <a:cs typeface="Arial"/>
              <a:sym typeface="Arial"/>
            </a:endParaRPr>
          </a:p>
        </p:txBody>
      </p:sp>
      <p:pic>
        <p:nvPicPr>
          <p:cNvPr id="84" name="Google Shape;84;p14"/>
          <p:cNvPicPr preferRelativeResize="0"/>
          <p:nvPr/>
        </p:nvPicPr>
        <p:blipFill rotWithShape="1">
          <a:blip r:embed="rId11" cstate="print">
            <a:alphaModFix/>
            <a:extLst>
              <a:ext uri="{28A0092B-C50C-407E-A947-70E740481C1C}">
                <a14:useLocalDpi xmlns:a14="http://schemas.microsoft.com/office/drawing/2010/main" val="0"/>
              </a:ext>
            </a:extLst>
          </a:blip>
          <a:srcRect/>
          <a:stretch/>
        </p:blipFill>
        <p:spPr>
          <a:xfrm rot="-1503260">
            <a:off x="7693847" y="5025270"/>
            <a:ext cx="1455637" cy="1756701"/>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750656" y="1118130"/>
            <a:ext cx="10690689" cy="3785652"/>
          </a:xfrm>
          <a:prstGeom prst="rect">
            <a:avLst/>
          </a:prstGeom>
          <a:noFill/>
        </p:spPr>
        <p:txBody>
          <a:bodyPr wrap="square" rtlCol="0">
            <a:spAutoFit/>
          </a:bodyPr>
          <a:lstStyle/>
          <a:p>
            <a:pPr>
              <a:spcBef>
                <a:spcPct val="0"/>
              </a:spcBef>
              <a:buFontTx/>
              <a:buNone/>
            </a:pPr>
            <a:r>
              <a:rPr lang="en-GB" altLang="en-US" sz="6000" dirty="0"/>
              <a:t>Welcome to the E4 DTP from:</a:t>
            </a:r>
            <a:endParaRPr lang="en-GB" altLang="en-US" sz="3600" dirty="0">
              <a:solidFill>
                <a:srgbClr val="000000"/>
              </a:solidFill>
              <a:latin typeface="+mj-lt"/>
            </a:endParaRPr>
          </a:p>
          <a:p>
            <a:pPr>
              <a:defRPr/>
            </a:pPr>
            <a:r>
              <a:rPr lang="en-GB" altLang="en-US" sz="3600" dirty="0">
                <a:solidFill>
                  <a:srgbClr val="000000"/>
                </a:solidFill>
                <a:latin typeface="+mj-lt"/>
              </a:rPr>
              <a:t>Richard Essery 		– Director</a:t>
            </a:r>
          </a:p>
          <a:p>
            <a:pPr>
              <a:defRPr/>
            </a:pPr>
            <a:r>
              <a:rPr lang="en-GB" altLang="en-US" sz="3600" dirty="0">
                <a:solidFill>
                  <a:srgbClr val="000000"/>
                </a:solidFill>
                <a:latin typeface="+mj-lt"/>
              </a:rPr>
              <a:t>Emma Cunningham 	– Deputy Director (Recruitment)</a:t>
            </a:r>
          </a:p>
          <a:p>
            <a:pPr>
              <a:defRPr/>
            </a:pPr>
            <a:r>
              <a:rPr lang="en-GB" altLang="en-US" sz="3600" dirty="0">
                <a:solidFill>
                  <a:srgbClr val="000000"/>
                </a:solidFill>
                <a:latin typeface="+mj-lt"/>
              </a:rPr>
              <a:t>Massimo Bollasina		– Deputy Director (Training)</a:t>
            </a:r>
          </a:p>
          <a:p>
            <a:pPr>
              <a:defRPr/>
            </a:pPr>
            <a:r>
              <a:rPr lang="en-GB" altLang="en-US" sz="3600" dirty="0">
                <a:solidFill>
                  <a:srgbClr val="000000"/>
                </a:solidFill>
                <a:latin typeface="+mj-lt"/>
              </a:rPr>
              <a:t>Nicola Drago Ferrante	– E4</a:t>
            </a:r>
            <a:r>
              <a:rPr lang="en-GB" altLang="en-US" sz="3600" baseline="30000" dirty="0">
                <a:solidFill>
                  <a:srgbClr val="000000"/>
                </a:solidFill>
                <a:latin typeface="+mj-lt"/>
              </a:rPr>
              <a:t> </a:t>
            </a:r>
            <a:r>
              <a:rPr lang="en-GB" altLang="en-US" sz="3600" dirty="0">
                <a:solidFill>
                  <a:srgbClr val="000000"/>
                </a:solidFill>
                <a:latin typeface="+mj-lt"/>
              </a:rPr>
              <a:t>DTP Manager</a:t>
            </a:r>
          </a:p>
          <a:p>
            <a:pPr>
              <a:defRPr/>
            </a:pPr>
            <a:r>
              <a:rPr lang="en-GB" altLang="en-US" sz="3600" dirty="0">
                <a:solidFill>
                  <a:srgbClr val="000000"/>
                </a:solidFill>
                <a:latin typeface="+mj-lt"/>
              </a:rPr>
              <a:t>Cris Blyth				– E4 DTP Support Administrator</a:t>
            </a:r>
          </a:p>
        </p:txBody>
      </p:sp>
      <p:pic>
        <p:nvPicPr>
          <p:cNvPr id="7" name="Picture 6"/>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600" y="5216481"/>
            <a:ext cx="12193200" cy="1641519"/>
          </a:xfrm>
          <a:prstGeom prst="rect">
            <a:avLst/>
          </a:prstGeom>
        </p:spPr>
      </p:pic>
      <p:pic>
        <p:nvPicPr>
          <p:cNvPr id="6" name="Picture 5" descr="UoE_Horizontal Logo_CMYK_v1_160215.png"/>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6921346" y="168881"/>
            <a:ext cx="4722318" cy="756000"/>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548337" y="168298"/>
            <a:ext cx="1955444" cy="757166"/>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052118" y="89291"/>
            <a:ext cx="3320891" cy="841292"/>
          </a:xfrm>
          <a:prstGeom prst="rect">
            <a:avLst/>
          </a:prstGeom>
        </p:spPr>
      </p:pic>
    </p:spTree>
    <p:extLst>
      <p:ext uri="{BB962C8B-B14F-4D97-AF65-F5344CB8AC3E}">
        <p14:creationId xmlns:p14="http://schemas.microsoft.com/office/powerpoint/2010/main" val="36743705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36596" y="196614"/>
            <a:ext cx="1955444" cy="757166"/>
          </a:xfrm>
          <a:prstGeom prst="rect">
            <a:avLst/>
          </a:prstGeom>
        </p:spPr>
      </p:pic>
      <p:sp>
        <p:nvSpPr>
          <p:cNvPr id="9" name="TextBox 1"/>
          <p:cNvSpPr txBox="1">
            <a:spLocks noChangeArrowheads="1"/>
          </p:cNvSpPr>
          <p:nvPr/>
        </p:nvSpPr>
        <p:spPr bwMode="auto">
          <a:xfrm>
            <a:off x="2983438" y="138849"/>
            <a:ext cx="4953343"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50000"/>
              </a:spcBef>
              <a:buFontTx/>
              <a:buNone/>
            </a:pPr>
            <a:r>
              <a:rPr lang="en-GB" altLang="en-US" sz="4400" dirty="0">
                <a:latin typeface="+mn-lt"/>
              </a:rPr>
              <a:t>E4 DTP management</a:t>
            </a:r>
          </a:p>
        </p:txBody>
      </p:sp>
      <p:pic>
        <p:nvPicPr>
          <p:cNvPr id="41" name="Picture 4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2480" y="47601"/>
            <a:ext cx="3320891" cy="841292"/>
          </a:xfrm>
          <a:prstGeom prst="rect">
            <a:avLst/>
          </a:prstGeom>
        </p:spPr>
      </p:pic>
      <p:grpSp>
        <p:nvGrpSpPr>
          <p:cNvPr id="19" name="Group 18"/>
          <p:cNvGrpSpPr/>
          <p:nvPr/>
        </p:nvGrpSpPr>
        <p:grpSpPr>
          <a:xfrm>
            <a:off x="880995" y="1095076"/>
            <a:ext cx="10430011" cy="5557294"/>
            <a:chOff x="1007936" y="925516"/>
            <a:chExt cx="10430011" cy="5557294"/>
          </a:xfrm>
        </p:grpSpPr>
        <p:sp>
          <p:nvSpPr>
            <p:cNvPr id="20" name="Rounded Rectangle 19"/>
            <p:cNvSpPr/>
            <p:nvPr/>
          </p:nvSpPr>
          <p:spPr>
            <a:xfrm>
              <a:off x="3684360" y="925516"/>
              <a:ext cx="3805382" cy="960581"/>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External Advisory Board</a:t>
              </a:r>
            </a:p>
          </p:txBody>
        </p:sp>
        <p:sp>
          <p:nvSpPr>
            <p:cNvPr id="22" name="Rounded Rectangle 21"/>
            <p:cNvSpPr/>
            <p:nvPr/>
          </p:nvSpPr>
          <p:spPr>
            <a:xfrm>
              <a:off x="3684360" y="2450810"/>
              <a:ext cx="3805382" cy="960581"/>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Core Management Board</a:t>
              </a:r>
            </a:p>
          </p:txBody>
        </p:sp>
        <p:sp>
          <p:nvSpPr>
            <p:cNvPr id="23" name="Rounded Rectangle 22"/>
            <p:cNvSpPr/>
            <p:nvPr/>
          </p:nvSpPr>
          <p:spPr>
            <a:xfrm>
              <a:off x="1007936" y="4168061"/>
              <a:ext cx="3805382" cy="960581"/>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Training Management Board</a:t>
              </a:r>
            </a:p>
          </p:txBody>
        </p:sp>
        <p:sp>
          <p:nvSpPr>
            <p:cNvPr id="25" name="Rounded Rectangle 24"/>
            <p:cNvSpPr/>
            <p:nvPr/>
          </p:nvSpPr>
          <p:spPr>
            <a:xfrm>
              <a:off x="6340398" y="4168061"/>
              <a:ext cx="3805382" cy="960581"/>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Recruitment Management Board</a:t>
              </a:r>
            </a:p>
          </p:txBody>
        </p:sp>
        <p:sp>
          <p:nvSpPr>
            <p:cNvPr id="26" name="Rounded Rectangle 25"/>
            <p:cNvSpPr/>
            <p:nvPr/>
          </p:nvSpPr>
          <p:spPr>
            <a:xfrm>
              <a:off x="3684360" y="5522229"/>
              <a:ext cx="3805382" cy="960581"/>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Student Advisory Panel</a:t>
              </a:r>
            </a:p>
          </p:txBody>
        </p:sp>
        <p:cxnSp>
          <p:nvCxnSpPr>
            <p:cNvPr id="28" name="Elbow Connector 27"/>
            <p:cNvCxnSpPr>
              <a:stCxn id="26" idx="1"/>
              <a:endCxn id="23" idx="2"/>
            </p:cNvCxnSpPr>
            <p:nvPr/>
          </p:nvCxnSpPr>
          <p:spPr>
            <a:xfrm rot="10800000">
              <a:off x="2910628" y="5128642"/>
              <a:ext cx="773733" cy="873878"/>
            </a:xfrm>
            <a:prstGeom prst="bentConnector2">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29" name="Elbow Connector 28"/>
            <p:cNvCxnSpPr>
              <a:stCxn id="26" idx="3"/>
              <a:endCxn id="25" idx="2"/>
            </p:cNvCxnSpPr>
            <p:nvPr/>
          </p:nvCxnSpPr>
          <p:spPr>
            <a:xfrm flipV="1">
              <a:off x="7489742" y="5128642"/>
              <a:ext cx="753347" cy="873878"/>
            </a:xfrm>
            <a:prstGeom prst="bentConnector2">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0" name="Elbow Connector 29"/>
            <p:cNvCxnSpPr>
              <a:stCxn id="23" idx="0"/>
              <a:endCxn id="22" idx="2"/>
            </p:cNvCxnSpPr>
            <p:nvPr/>
          </p:nvCxnSpPr>
          <p:spPr>
            <a:xfrm rot="5400000" flipH="1" flipV="1">
              <a:off x="3870504" y="2451514"/>
              <a:ext cx="756670" cy="2676424"/>
            </a:xfrm>
            <a:prstGeom prst="bentConnector3">
              <a:avLst>
                <a:gd name="adj1" fmla="val 50000"/>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25" idx="0"/>
              <a:endCxn id="22" idx="2"/>
            </p:cNvCxnSpPr>
            <p:nvPr/>
          </p:nvCxnSpPr>
          <p:spPr>
            <a:xfrm rot="16200000" flipV="1">
              <a:off x="6536735" y="2461707"/>
              <a:ext cx="756670" cy="2656038"/>
            </a:xfrm>
            <a:prstGeom prst="bentConnector3">
              <a:avLst>
                <a:gd name="adj1" fmla="val 50000"/>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a:stCxn id="20" idx="2"/>
              <a:endCxn id="22" idx="0"/>
            </p:cNvCxnSpPr>
            <p:nvPr/>
          </p:nvCxnSpPr>
          <p:spPr>
            <a:xfrm>
              <a:off x="5587051" y="1886097"/>
              <a:ext cx="0" cy="564713"/>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p:nvPr/>
          </p:nvCxnSpPr>
          <p:spPr>
            <a:xfrm>
              <a:off x="5587051" y="3411391"/>
              <a:ext cx="0" cy="2110838"/>
            </a:xfrm>
            <a:prstGeom prst="line">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sp>
          <p:nvSpPr>
            <p:cNvPr id="36" name="Rounded Rectangle 35"/>
            <p:cNvSpPr/>
            <p:nvPr/>
          </p:nvSpPr>
          <p:spPr>
            <a:xfrm>
              <a:off x="7632565" y="2450810"/>
              <a:ext cx="3805382" cy="960581"/>
            </a:xfrm>
            <a:prstGeom prst="roundRect">
              <a:avLst/>
            </a:prstGeom>
            <a:noFill/>
            <a:ln w="38100">
              <a:solidFill>
                <a:srgbClr val="0070C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solidFill>
                    <a:schemeClr val="tx1"/>
                  </a:solidFill>
                </a:rPr>
                <a:t>Widening Participation Panel</a:t>
              </a:r>
            </a:p>
          </p:txBody>
        </p:sp>
        <p:cxnSp>
          <p:nvCxnSpPr>
            <p:cNvPr id="37" name="Elbow Connector 36"/>
            <p:cNvCxnSpPr>
              <a:stCxn id="25" idx="3"/>
              <a:endCxn id="36" idx="3"/>
            </p:cNvCxnSpPr>
            <p:nvPr/>
          </p:nvCxnSpPr>
          <p:spPr>
            <a:xfrm flipV="1">
              <a:off x="10145780" y="2931101"/>
              <a:ext cx="1292167" cy="1717251"/>
            </a:xfrm>
            <a:prstGeom prst="bentConnector3">
              <a:avLst>
                <a:gd name="adj1" fmla="val 117691"/>
              </a:avLst>
            </a:prstGeom>
            <a:ln w="38100">
              <a:solidFill>
                <a:srgbClr val="0070C0"/>
              </a:solidFill>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04257657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531946" y="1239816"/>
            <a:ext cx="11128109" cy="3662541"/>
          </a:xfrm>
          <a:prstGeom prst="rect">
            <a:avLst/>
          </a:prstGeom>
          <a:noFill/>
        </p:spPr>
        <p:txBody>
          <a:bodyPr wrap="square">
            <a:spAutoFit/>
          </a:bodyPr>
          <a:lstStyle/>
          <a:p>
            <a:pPr>
              <a:spcBef>
                <a:spcPts val="1200"/>
              </a:spcBef>
              <a:defRPr/>
            </a:pPr>
            <a:r>
              <a:rPr lang="en-GB" sz="3200" dirty="0"/>
              <a:t>25 days of core training and 25 days of modular advanced training over the course of your PhD</a:t>
            </a:r>
            <a:endParaRPr lang="en-GB" sz="3200" b="1" dirty="0"/>
          </a:p>
          <a:p>
            <a:pPr>
              <a:spcBef>
                <a:spcPts val="1200"/>
              </a:spcBef>
              <a:defRPr/>
            </a:pPr>
            <a:r>
              <a:rPr lang="en-GB" sz="3200" b="1" dirty="0"/>
              <a:t>Year 1 core courses:</a:t>
            </a:r>
          </a:p>
          <a:p>
            <a:pPr marL="457200" indent="-457200">
              <a:spcBef>
                <a:spcPts val="1200"/>
              </a:spcBef>
              <a:buFont typeface="Arial" panose="020B0604020202020204" pitchFamily="34" charset="0"/>
              <a:buChar char="•"/>
              <a:defRPr/>
            </a:pPr>
            <a:r>
              <a:rPr lang="en-GB" sz="3200" dirty="0"/>
              <a:t>Frontiers in Environmental Sciences</a:t>
            </a:r>
          </a:p>
          <a:p>
            <a:pPr marL="457200" indent="-457200">
              <a:spcBef>
                <a:spcPts val="1200"/>
              </a:spcBef>
              <a:buFont typeface="Arial" panose="020B0604020202020204" pitchFamily="34" charset="0"/>
              <a:buChar char="•"/>
              <a:defRPr/>
            </a:pPr>
            <a:r>
              <a:rPr lang="en-GB" sz="3200" dirty="0"/>
              <a:t>Numeracy, Modelling and Data Management</a:t>
            </a:r>
          </a:p>
          <a:p>
            <a:pPr marL="457200" indent="-457200">
              <a:spcBef>
                <a:spcPts val="1200"/>
              </a:spcBef>
              <a:buFont typeface="Arial" panose="020B0604020202020204" pitchFamily="34" charset="0"/>
              <a:buChar char="•"/>
              <a:defRPr/>
            </a:pPr>
            <a:r>
              <a:rPr lang="en-GB" sz="3200" dirty="0"/>
              <a:t>Residential workshop</a:t>
            </a:r>
          </a:p>
        </p:txBody>
      </p:sp>
      <p:pic>
        <p:nvPicPr>
          <p:cNvPr id="7" name="Picture 6" descr="Camp cool 070904greenland 024"/>
          <p:cNvPicPr>
            <a:picLocks noChangeAspect="1" noChangeArrowheads="1"/>
          </p:cNvPicPr>
          <p:nvPr/>
        </p:nvPicPr>
        <p:blipFill rotWithShape="1">
          <a:blip r:embed="rId3" cstate="hqprint">
            <a:extLst>
              <a:ext uri="{28A0092B-C50C-407E-A947-70E740481C1C}">
                <a14:useLocalDpi xmlns:a14="http://schemas.microsoft.com/office/drawing/2010/main" val="0"/>
              </a:ext>
            </a:extLst>
          </a:blip>
          <a:srcRect/>
          <a:stretch/>
        </p:blipFill>
        <p:spPr bwMode="auto">
          <a:xfrm>
            <a:off x="0" y="5233490"/>
            <a:ext cx="12193200" cy="171502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TextBox 1"/>
          <p:cNvSpPr txBox="1">
            <a:spLocks noChangeArrowheads="1"/>
          </p:cNvSpPr>
          <p:nvPr/>
        </p:nvSpPr>
        <p:spPr bwMode="auto">
          <a:xfrm>
            <a:off x="3558879" y="119452"/>
            <a:ext cx="367575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50000"/>
              </a:spcBef>
              <a:buFontTx/>
              <a:buNone/>
            </a:pPr>
            <a:r>
              <a:rPr lang="en-GB" altLang="en-US" sz="4400" dirty="0">
                <a:latin typeface="+mn-lt"/>
              </a:rPr>
              <a:t>E4 DTP training</a:t>
            </a:r>
          </a:p>
        </p:txBody>
      </p:sp>
      <p:pic>
        <p:nvPicPr>
          <p:cNvPr id="10" name="Picture 9"/>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36596" y="196614"/>
            <a:ext cx="1955444" cy="757166"/>
          </a:xfrm>
          <a:prstGeom prst="rect">
            <a:avLst/>
          </a:prstGeom>
        </p:spPr>
      </p:pic>
      <p:pic>
        <p:nvPicPr>
          <p:cNvPr id="11" name="Picture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32480" y="47601"/>
            <a:ext cx="3320891" cy="841292"/>
          </a:xfrm>
          <a:prstGeom prst="rect">
            <a:avLst/>
          </a:prstGeom>
        </p:spPr>
      </p:pic>
    </p:spTree>
    <p:extLst>
      <p:ext uri="{BB962C8B-B14F-4D97-AF65-F5344CB8AC3E}">
        <p14:creationId xmlns:p14="http://schemas.microsoft.com/office/powerpoint/2010/main" val="38468354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6596" y="1187083"/>
            <a:ext cx="11583280" cy="4041621"/>
          </a:xfrm>
        </p:spPr>
        <p:txBody>
          <a:bodyPr>
            <a:normAutofit/>
          </a:bodyPr>
          <a:lstStyle/>
          <a:p>
            <a:pPr marL="0" indent="0">
              <a:buNone/>
              <a:defRPr/>
            </a:pPr>
            <a:r>
              <a:rPr lang="en-GB" sz="3200" b="1" dirty="0"/>
              <a:t>Professional Internship Programme (PIP)</a:t>
            </a:r>
            <a:endParaRPr lang="en-GB" dirty="0"/>
          </a:p>
          <a:p>
            <a:pPr marL="0" indent="0">
              <a:spcBef>
                <a:spcPts val="0"/>
              </a:spcBef>
              <a:buNone/>
              <a:defRPr/>
            </a:pPr>
            <a:r>
              <a:rPr lang="en-GB" dirty="0"/>
              <a:t>3-month stipend extension while embedded in an external organization (usually during years 2 or 3)</a:t>
            </a:r>
          </a:p>
          <a:p>
            <a:pPr marL="0" indent="0">
              <a:buNone/>
              <a:defRPr/>
            </a:pPr>
            <a:r>
              <a:rPr lang="en-GB" sz="3200" b="1" dirty="0"/>
              <a:t>Professional Development Scheme (PDS)</a:t>
            </a:r>
            <a:endParaRPr lang="en-GB" dirty="0"/>
          </a:p>
          <a:p>
            <a:pPr marL="0" indent="0">
              <a:spcBef>
                <a:spcPts val="0"/>
              </a:spcBef>
              <a:buNone/>
              <a:defRPr/>
            </a:pPr>
            <a:r>
              <a:rPr lang="en-GB" dirty="0"/>
              <a:t>2-month stipend extension for students who have submitted two first-author publications within 42 months</a:t>
            </a:r>
          </a:p>
          <a:p>
            <a:pPr marL="0" lvl="0" indent="0">
              <a:buNone/>
              <a:defRPr/>
            </a:pPr>
            <a:r>
              <a:rPr lang="en-GB" sz="3200" b="1" dirty="0">
                <a:solidFill>
                  <a:prstClr val="black"/>
                </a:solidFill>
              </a:rPr>
              <a:t>Overseas Research Visit and Conference Fund (ORVCF)</a:t>
            </a:r>
            <a:endParaRPr lang="en-GB" dirty="0">
              <a:solidFill>
                <a:prstClr val="black"/>
              </a:solidFill>
            </a:endParaRPr>
          </a:p>
          <a:p>
            <a:pPr marL="0" lvl="0" indent="0">
              <a:spcBef>
                <a:spcPts val="0"/>
              </a:spcBef>
              <a:buNone/>
              <a:defRPr/>
            </a:pPr>
            <a:r>
              <a:rPr lang="en-GB" dirty="0">
                <a:solidFill>
                  <a:prstClr val="black"/>
                </a:solidFill>
              </a:rPr>
              <a:t>To support extra opportunities for international conferences and research visits abroad (2 calls per year)</a:t>
            </a:r>
          </a:p>
          <a:p>
            <a:pPr marL="0" indent="0">
              <a:buNone/>
              <a:defRPr/>
            </a:pPr>
            <a:endParaRPr lang="en-GB" dirty="0"/>
          </a:p>
        </p:txBody>
      </p:sp>
      <p:sp>
        <p:nvSpPr>
          <p:cNvPr id="8" name="TextBox 1"/>
          <p:cNvSpPr txBox="1">
            <a:spLocks noChangeArrowheads="1"/>
          </p:cNvSpPr>
          <p:nvPr/>
        </p:nvSpPr>
        <p:spPr bwMode="auto">
          <a:xfrm>
            <a:off x="2546002" y="237840"/>
            <a:ext cx="6060312" cy="64633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50000"/>
              </a:spcBef>
              <a:buFontTx/>
              <a:buNone/>
            </a:pPr>
            <a:r>
              <a:rPr lang="en-GB" altLang="en-US" sz="3600" dirty="0">
                <a:latin typeface="+mn-lt"/>
              </a:rPr>
              <a:t>Stipend and funding extensions</a:t>
            </a:r>
          </a:p>
        </p:txBody>
      </p:sp>
      <p:pic>
        <p:nvPicPr>
          <p:cNvPr id="4" name="Picture 3"/>
          <p:cNvPicPr>
            <a:picLocks noChangeAspect="1"/>
          </p:cNvPicPr>
          <p:nvPr/>
        </p:nvPicPr>
        <p:blipFill rotWithShape="1">
          <a:blip r:embed="rId2" cstate="hqprint">
            <a:extLst>
              <a:ext uri="{28A0092B-C50C-407E-A947-70E740481C1C}">
                <a14:useLocalDpi xmlns:a14="http://schemas.microsoft.com/office/drawing/2010/main" val="0"/>
              </a:ext>
            </a:extLst>
          </a:blip>
          <a:srcRect/>
          <a:stretch/>
        </p:blipFill>
        <p:spPr>
          <a:xfrm>
            <a:off x="-600" y="5228704"/>
            <a:ext cx="12193200" cy="1629295"/>
          </a:xfrm>
          <a:prstGeom prst="rect">
            <a:avLst/>
          </a:prstGeom>
        </p:spPr>
      </p:pic>
      <p:pic>
        <p:nvPicPr>
          <p:cNvPr id="9" name="Picture 8"/>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36596" y="196614"/>
            <a:ext cx="1955444" cy="757166"/>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2480" y="47601"/>
            <a:ext cx="3320891" cy="841292"/>
          </a:xfrm>
          <a:prstGeom prst="rect">
            <a:avLst/>
          </a:prstGeom>
        </p:spPr>
      </p:pic>
    </p:spTree>
    <p:extLst>
      <p:ext uri="{BB962C8B-B14F-4D97-AF65-F5344CB8AC3E}">
        <p14:creationId xmlns:p14="http://schemas.microsoft.com/office/powerpoint/2010/main" val="17110001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35" name="AutoShape 5"/>
          <p:cNvSpPr>
            <a:spLocks noChangeArrowheads="1"/>
          </p:cNvSpPr>
          <p:nvPr/>
        </p:nvSpPr>
        <p:spPr bwMode="auto">
          <a:xfrm>
            <a:off x="4349889" y="882029"/>
            <a:ext cx="7361817" cy="1055608"/>
          </a:xfrm>
          <a:prstGeom prst="roundRect">
            <a:avLst>
              <a:gd name="adj" fmla="val 16667"/>
            </a:avLst>
          </a:pr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wrap="square" anchor="ctr">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50000"/>
              </a:spcBef>
              <a:buFontTx/>
              <a:buNone/>
            </a:pPr>
            <a:r>
              <a:rPr lang="en-US" altLang="en-US" sz="2800" b="1" dirty="0">
                <a:latin typeface="+mn-lt"/>
              </a:rPr>
              <a:t>A </a:t>
            </a:r>
            <a:r>
              <a:rPr lang="en-US" altLang="en-US" sz="2800" b="1" i="1" dirty="0">
                <a:latin typeface="+mn-lt"/>
              </a:rPr>
              <a:t>partial</a:t>
            </a:r>
            <a:r>
              <a:rPr lang="en-US" altLang="en-US" sz="2800" b="1" dirty="0">
                <a:latin typeface="+mn-lt"/>
              </a:rPr>
              <a:t> list of Collaborative Partners (see the handbook for the full list)</a:t>
            </a:r>
          </a:p>
        </p:txBody>
      </p:sp>
      <p:pic>
        <p:nvPicPr>
          <p:cNvPr id="73741" name="Picture 25" descr="National Museums Scotland"/>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59447" y="2056997"/>
            <a:ext cx="1985541" cy="55595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359786" y="1403047"/>
            <a:ext cx="2705040" cy="612000"/>
          </a:xfrm>
          <a:prstGeom prst="rect">
            <a:avLst/>
          </a:prstGeom>
        </p:spPr>
      </p:pic>
      <p:pic>
        <p:nvPicPr>
          <p:cNvPr id="3" name="Picture 2"/>
          <p:cNvPicPr>
            <a:picLocks noChangeAspect="1"/>
          </p:cNvPicPr>
          <p:nvPr/>
        </p:nvPicPr>
        <p:blipFill>
          <a:blip r:embed="rId5" cstate="screen">
            <a:extLst>
              <a:ext uri="{28A0092B-C50C-407E-A947-70E740481C1C}">
                <a14:useLocalDpi xmlns:a14="http://schemas.microsoft.com/office/drawing/2010/main" val="0"/>
              </a:ext>
            </a:extLst>
          </a:blip>
          <a:stretch>
            <a:fillRect/>
          </a:stretch>
        </p:blipFill>
        <p:spPr>
          <a:xfrm>
            <a:off x="359786" y="2075900"/>
            <a:ext cx="2878151" cy="612000"/>
          </a:xfrm>
          <a:prstGeom prst="rect">
            <a:avLst/>
          </a:prstGeom>
        </p:spPr>
      </p:pic>
      <p:pic>
        <p:nvPicPr>
          <p:cNvPr id="5" name="Picture 4"/>
          <p:cNvPicPr>
            <a:picLocks noChangeAspect="1"/>
          </p:cNvPicPr>
          <p:nvPr/>
        </p:nvPicPr>
        <p:blipFill>
          <a:blip r:embed="rId6" cstate="screen">
            <a:extLst>
              <a:ext uri="{28A0092B-C50C-407E-A947-70E740481C1C}">
                <a14:useLocalDpi xmlns:a14="http://schemas.microsoft.com/office/drawing/2010/main" val="0"/>
              </a:ext>
            </a:extLst>
          </a:blip>
          <a:stretch>
            <a:fillRect/>
          </a:stretch>
        </p:blipFill>
        <p:spPr>
          <a:xfrm>
            <a:off x="359786" y="4094459"/>
            <a:ext cx="2705040" cy="612000"/>
          </a:xfrm>
          <a:prstGeom prst="rect">
            <a:avLst/>
          </a:prstGeom>
        </p:spPr>
      </p:pic>
      <p:pic>
        <p:nvPicPr>
          <p:cNvPr id="6" name="Picture 5"/>
          <p:cNvPicPr>
            <a:picLocks noChangeAspect="1"/>
          </p:cNvPicPr>
          <p:nvPr/>
        </p:nvPicPr>
        <p:blipFill>
          <a:blip r:embed="rId7" cstate="screen">
            <a:extLst>
              <a:ext uri="{28A0092B-C50C-407E-A947-70E740481C1C}">
                <a14:useLocalDpi xmlns:a14="http://schemas.microsoft.com/office/drawing/2010/main" val="0"/>
              </a:ext>
            </a:extLst>
          </a:blip>
          <a:stretch>
            <a:fillRect/>
          </a:stretch>
        </p:blipFill>
        <p:spPr>
          <a:xfrm>
            <a:off x="359786" y="4767312"/>
            <a:ext cx="2579733" cy="612000"/>
          </a:xfrm>
          <a:prstGeom prst="rect">
            <a:avLst/>
          </a:prstGeom>
        </p:spPr>
      </p:pic>
      <p:pic>
        <p:nvPicPr>
          <p:cNvPr id="1028" name="Picture 4" descr="Image result for edinburgh school of chemistry logo"/>
          <p:cNvPicPr>
            <a:picLocks noChangeAspect="1" noChangeArrowheads="1"/>
          </p:cNvPicPr>
          <p:nvPr/>
        </p:nvPicPr>
        <p:blipFill>
          <a:blip r:embed="rId8" cstate="screen">
            <a:extLst>
              <a:ext uri="{28A0092B-C50C-407E-A947-70E740481C1C}">
                <a14:useLocalDpi xmlns:a14="http://schemas.microsoft.com/office/drawing/2010/main" val="0"/>
              </a:ext>
            </a:extLst>
          </a:blip>
          <a:srcRect/>
          <a:stretch>
            <a:fillRect/>
          </a:stretch>
        </p:blipFill>
        <p:spPr bwMode="auto">
          <a:xfrm>
            <a:off x="359786" y="2748753"/>
            <a:ext cx="2696030" cy="612000"/>
          </a:xfrm>
          <a:prstGeom prst="rect">
            <a:avLst/>
          </a:prstGeom>
          <a:noFill/>
          <a:extLst>
            <a:ext uri="{909E8E84-426E-40DD-AFC4-6F175D3DCCD1}">
              <a14:hiddenFill xmlns:a14="http://schemas.microsoft.com/office/drawing/2010/main">
                <a:solidFill>
                  <a:srgbClr val="FFFFFF"/>
                </a:solidFill>
              </a14:hiddenFill>
            </a:ext>
          </a:extLst>
        </p:spPr>
      </p:pic>
      <p:pic>
        <p:nvPicPr>
          <p:cNvPr id="9" name="Picture 8"/>
          <p:cNvPicPr>
            <a:picLocks noChangeAspect="1"/>
          </p:cNvPicPr>
          <p:nvPr/>
        </p:nvPicPr>
        <p:blipFill>
          <a:blip r:embed="rId9" cstate="screen">
            <a:extLst>
              <a:ext uri="{28A0092B-C50C-407E-A947-70E740481C1C}">
                <a14:useLocalDpi xmlns:a14="http://schemas.microsoft.com/office/drawing/2010/main" val="0"/>
              </a:ext>
            </a:extLst>
          </a:blip>
          <a:stretch>
            <a:fillRect/>
          </a:stretch>
        </p:blipFill>
        <p:spPr>
          <a:xfrm>
            <a:off x="359786" y="6174582"/>
            <a:ext cx="2588369" cy="612000"/>
          </a:xfrm>
          <a:prstGeom prst="rect">
            <a:avLst/>
          </a:prstGeom>
        </p:spPr>
      </p:pic>
      <p:pic>
        <p:nvPicPr>
          <p:cNvPr id="4" name="Picture 3"/>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3609368" y="5885034"/>
            <a:ext cx="2912511" cy="579096"/>
          </a:xfrm>
          <a:prstGeom prst="rect">
            <a:avLst/>
          </a:prstGeom>
        </p:spPr>
      </p:pic>
      <p:pic>
        <p:nvPicPr>
          <p:cNvPr id="7" name="Picture 6"/>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359786" y="3421606"/>
            <a:ext cx="2711160" cy="612000"/>
          </a:xfrm>
          <a:prstGeom prst="rect">
            <a:avLst/>
          </a:prstGeom>
        </p:spPr>
      </p:pic>
      <p:pic>
        <p:nvPicPr>
          <p:cNvPr id="8" name="Picture 7"/>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314629" y="5440165"/>
            <a:ext cx="2523938" cy="673564"/>
          </a:xfrm>
          <a:prstGeom prst="rect">
            <a:avLst/>
          </a:prstGeom>
        </p:spPr>
      </p:pic>
      <p:pic>
        <p:nvPicPr>
          <p:cNvPr id="11" name="Picture 10"/>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0336829" y="5456468"/>
            <a:ext cx="1322254" cy="640957"/>
          </a:xfrm>
          <a:prstGeom prst="rect">
            <a:avLst/>
          </a:prstGeom>
        </p:spPr>
      </p:pic>
      <p:pic>
        <p:nvPicPr>
          <p:cNvPr id="73746" name="Picture 19" descr="banner"/>
          <p:cNvPicPr>
            <a:picLocks noChangeAspect="1" noChangeArrowheads="1"/>
          </p:cNvPicPr>
          <p:nvPr/>
        </p:nvPicPr>
        <p:blipFill rotWithShape="1">
          <a:blip r:embed="rId14" cstate="print">
            <a:extLst>
              <a:ext uri="{28A0092B-C50C-407E-A947-70E740481C1C}">
                <a14:useLocalDpi xmlns:a14="http://schemas.microsoft.com/office/drawing/2010/main" val="0"/>
              </a:ext>
            </a:extLst>
          </a:blip>
          <a:srcRect/>
          <a:stretch/>
        </p:blipFill>
        <p:spPr bwMode="auto">
          <a:xfrm>
            <a:off x="6972583" y="3844960"/>
            <a:ext cx="982099" cy="10542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 name="Rectangle 12"/>
          <p:cNvSpPr/>
          <p:nvPr/>
        </p:nvSpPr>
        <p:spPr>
          <a:xfrm>
            <a:off x="849142" y="877713"/>
            <a:ext cx="2511650" cy="523220"/>
          </a:xfrm>
          <a:prstGeom prst="rect">
            <a:avLst/>
          </a:prstGeom>
        </p:spPr>
        <p:txBody>
          <a:bodyPr wrap="none">
            <a:spAutoFit/>
          </a:bodyPr>
          <a:lstStyle/>
          <a:p>
            <a:r>
              <a:rPr lang="en-US" altLang="en-US" sz="2800" b="1" dirty="0">
                <a:solidFill>
                  <a:prstClr val="black"/>
                </a:solidFill>
              </a:rPr>
              <a:t>Partner Schools</a:t>
            </a:r>
            <a:endParaRPr lang="en-GB" sz="2800" dirty="0"/>
          </a:p>
        </p:txBody>
      </p:sp>
      <p:pic>
        <p:nvPicPr>
          <p:cNvPr id="31" name="Picture 30"/>
          <p:cNvPicPr>
            <a:picLocks noChangeAspect="1"/>
          </p:cNvPicPr>
          <p:nvPr/>
        </p:nvPicPr>
        <p:blipFill>
          <a:blip r:embed="rId15" cstate="screen">
            <a:extLst>
              <a:ext uri="{28A0092B-C50C-407E-A947-70E740481C1C}">
                <a14:useLocalDpi xmlns:a14="http://schemas.microsoft.com/office/drawing/2010/main" val="0"/>
              </a:ext>
            </a:extLst>
          </a:blip>
          <a:stretch>
            <a:fillRect/>
          </a:stretch>
        </p:blipFill>
        <p:spPr>
          <a:xfrm>
            <a:off x="236596" y="196614"/>
            <a:ext cx="1955444" cy="757166"/>
          </a:xfrm>
          <a:prstGeom prst="rect">
            <a:avLst/>
          </a:prstGeom>
        </p:spPr>
      </p:pic>
      <p:sp>
        <p:nvSpPr>
          <p:cNvPr id="32" name="TextBox 1"/>
          <p:cNvSpPr txBox="1">
            <a:spLocks noChangeArrowheads="1"/>
          </p:cNvSpPr>
          <p:nvPr/>
        </p:nvSpPr>
        <p:spPr bwMode="auto">
          <a:xfrm>
            <a:off x="3671846" y="0"/>
            <a:ext cx="3850798"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50000"/>
              </a:spcBef>
              <a:buFontTx/>
              <a:buNone/>
            </a:pPr>
            <a:r>
              <a:rPr lang="en-GB" altLang="en-US" sz="4400" dirty="0">
                <a:latin typeface="+mn-lt"/>
              </a:rPr>
              <a:t>E4 DTP partners</a:t>
            </a:r>
          </a:p>
        </p:txBody>
      </p:sp>
      <p:pic>
        <p:nvPicPr>
          <p:cNvPr id="33" name="Picture 32"/>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8732480" y="47601"/>
            <a:ext cx="3320891" cy="841292"/>
          </a:xfrm>
          <a:prstGeom prst="rect">
            <a:avLst/>
          </a:prstGeom>
        </p:spPr>
      </p:pic>
      <p:pic>
        <p:nvPicPr>
          <p:cNvPr id="14" name="Picture 13">
            <a:extLst>
              <a:ext uri="{FF2B5EF4-FFF2-40B4-BE49-F238E27FC236}">
                <a16:creationId xmlns:a16="http://schemas.microsoft.com/office/drawing/2014/main" id="{D08436D6-5CE7-410B-8C1A-F10D12782CAB}"/>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3538784" y="4908072"/>
            <a:ext cx="2718293" cy="649444"/>
          </a:xfrm>
          <a:prstGeom prst="rect">
            <a:avLst/>
          </a:prstGeom>
        </p:spPr>
      </p:pic>
      <p:pic>
        <p:nvPicPr>
          <p:cNvPr id="16" name="Picture 15">
            <a:extLst>
              <a:ext uri="{FF2B5EF4-FFF2-40B4-BE49-F238E27FC236}">
                <a16:creationId xmlns:a16="http://schemas.microsoft.com/office/drawing/2014/main" id="{4C6A449C-F3B9-4BBA-93A2-85B80BB86D0C}"/>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5618575" y="3131604"/>
            <a:ext cx="1112939" cy="1016484"/>
          </a:xfrm>
          <a:prstGeom prst="rect">
            <a:avLst/>
          </a:prstGeom>
        </p:spPr>
      </p:pic>
      <p:pic>
        <p:nvPicPr>
          <p:cNvPr id="18" name="Picture 17">
            <a:extLst>
              <a:ext uri="{FF2B5EF4-FFF2-40B4-BE49-F238E27FC236}">
                <a16:creationId xmlns:a16="http://schemas.microsoft.com/office/drawing/2014/main" id="{3AB74E17-565B-4D64-8851-732256496B6F}"/>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653807" y="2976790"/>
            <a:ext cx="1723699" cy="640079"/>
          </a:xfrm>
          <a:prstGeom prst="rect">
            <a:avLst/>
          </a:prstGeom>
        </p:spPr>
      </p:pic>
      <p:pic>
        <p:nvPicPr>
          <p:cNvPr id="20" name="Picture 19">
            <a:extLst>
              <a:ext uri="{FF2B5EF4-FFF2-40B4-BE49-F238E27FC236}">
                <a16:creationId xmlns:a16="http://schemas.microsoft.com/office/drawing/2014/main" id="{F809DD4D-8701-4873-8C08-C8233F9B59C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6886026" y="2881760"/>
            <a:ext cx="1931089" cy="622150"/>
          </a:xfrm>
          <a:prstGeom prst="rect">
            <a:avLst/>
          </a:prstGeom>
        </p:spPr>
      </p:pic>
      <p:pic>
        <p:nvPicPr>
          <p:cNvPr id="26" name="Picture 25">
            <a:extLst>
              <a:ext uri="{FF2B5EF4-FFF2-40B4-BE49-F238E27FC236}">
                <a16:creationId xmlns:a16="http://schemas.microsoft.com/office/drawing/2014/main" id="{EB480A3D-8612-440D-875B-5F6A3E5BBB6E}"/>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8242300" y="3878487"/>
            <a:ext cx="1965139" cy="612000"/>
          </a:xfrm>
          <a:prstGeom prst="rect">
            <a:avLst/>
          </a:prstGeom>
        </p:spPr>
      </p:pic>
      <p:pic>
        <p:nvPicPr>
          <p:cNvPr id="28" name="Picture 27">
            <a:extLst>
              <a:ext uri="{FF2B5EF4-FFF2-40B4-BE49-F238E27FC236}">
                <a16:creationId xmlns:a16="http://schemas.microsoft.com/office/drawing/2014/main" id="{1870EE76-C4B7-4F0B-9D2C-389D87848FC8}"/>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9224869" y="2108617"/>
            <a:ext cx="1693081" cy="673984"/>
          </a:xfrm>
          <a:prstGeom prst="rect">
            <a:avLst/>
          </a:prstGeom>
        </p:spPr>
      </p:pic>
      <p:pic>
        <p:nvPicPr>
          <p:cNvPr id="35" name="Picture 34">
            <a:extLst>
              <a:ext uri="{FF2B5EF4-FFF2-40B4-BE49-F238E27FC236}">
                <a16:creationId xmlns:a16="http://schemas.microsoft.com/office/drawing/2014/main" id="{DA36C9BA-50DD-44E6-84CB-611E81E1B85E}"/>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3842608" y="3877576"/>
            <a:ext cx="1421653" cy="852832"/>
          </a:xfrm>
          <a:prstGeom prst="rect">
            <a:avLst/>
          </a:prstGeom>
        </p:spPr>
      </p:pic>
      <p:pic>
        <p:nvPicPr>
          <p:cNvPr id="37" name="Picture 36">
            <a:extLst>
              <a:ext uri="{FF2B5EF4-FFF2-40B4-BE49-F238E27FC236}">
                <a16:creationId xmlns:a16="http://schemas.microsoft.com/office/drawing/2014/main" id="{8076329A-B5DC-42A5-9EEC-80280D13B66B}"/>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10422965" y="3895958"/>
            <a:ext cx="1322254" cy="1322254"/>
          </a:xfrm>
          <a:prstGeom prst="rect">
            <a:avLst/>
          </a:prstGeom>
        </p:spPr>
      </p:pic>
      <p:pic>
        <p:nvPicPr>
          <p:cNvPr id="41" name="Picture 40">
            <a:extLst>
              <a:ext uri="{FF2B5EF4-FFF2-40B4-BE49-F238E27FC236}">
                <a16:creationId xmlns:a16="http://schemas.microsoft.com/office/drawing/2014/main" id="{EA2794A0-FF7E-41C2-BC42-4BDF7612AAA8}"/>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6284798" y="1989545"/>
            <a:ext cx="2532317" cy="679795"/>
          </a:xfrm>
          <a:prstGeom prst="rect">
            <a:avLst/>
          </a:prstGeom>
        </p:spPr>
      </p:pic>
      <p:pic>
        <p:nvPicPr>
          <p:cNvPr id="43" name="Picture 42">
            <a:extLst>
              <a:ext uri="{FF2B5EF4-FFF2-40B4-BE49-F238E27FC236}">
                <a16:creationId xmlns:a16="http://schemas.microsoft.com/office/drawing/2014/main" id="{C9B5009D-6610-4348-BF8D-29A01F5BD25C}"/>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9126766" y="2997656"/>
            <a:ext cx="2532317" cy="703421"/>
          </a:xfrm>
          <a:prstGeom prst="rect">
            <a:avLst/>
          </a:prstGeom>
        </p:spPr>
      </p:pic>
      <p:pic>
        <p:nvPicPr>
          <p:cNvPr id="45" name="Picture 44">
            <a:extLst>
              <a:ext uri="{FF2B5EF4-FFF2-40B4-BE49-F238E27FC236}">
                <a16:creationId xmlns:a16="http://schemas.microsoft.com/office/drawing/2014/main" id="{F3A94563-A0FB-47F5-BDEB-B22B8221BE92}"/>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8438529" y="5573285"/>
            <a:ext cx="1568428" cy="967197"/>
          </a:xfrm>
          <a:prstGeom prst="rect">
            <a:avLst/>
          </a:prstGeom>
        </p:spPr>
      </p:pic>
      <p:pic>
        <p:nvPicPr>
          <p:cNvPr id="47" name="Picture 46">
            <a:extLst>
              <a:ext uri="{FF2B5EF4-FFF2-40B4-BE49-F238E27FC236}">
                <a16:creationId xmlns:a16="http://schemas.microsoft.com/office/drawing/2014/main" id="{D18739F6-7293-485D-9FEA-D08A63EB8AB0}"/>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a:stretch/>
        </p:blipFill>
        <p:spPr>
          <a:xfrm>
            <a:off x="8478803" y="4632827"/>
            <a:ext cx="1629405" cy="789410"/>
          </a:xfrm>
          <a:prstGeom prst="rect">
            <a:avLst/>
          </a:prstGeom>
        </p:spPr>
      </p:pic>
      <p:pic>
        <p:nvPicPr>
          <p:cNvPr id="51" name="Picture 50">
            <a:extLst>
              <a:ext uri="{FF2B5EF4-FFF2-40B4-BE49-F238E27FC236}">
                <a16:creationId xmlns:a16="http://schemas.microsoft.com/office/drawing/2014/main" id="{388E818B-9636-4C39-855C-F40D75BB3D4A}"/>
              </a:ext>
            </a:extLst>
          </p:cNvPr>
          <p:cNvPicPr>
            <a:picLocks noChangeAspect="1"/>
          </p:cNvPicPr>
          <p:nvPr/>
        </p:nvPicPr>
        <p:blipFill>
          <a:blip r:embed="rId29">
            <a:extLst>
              <a:ext uri="{28A0092B-C50C-407E-A947-70E740481C1C}">
                <a14:useLocalDpi xmlns:a14="http://schemas.microsoft.com/office/drawing/2010/main" val="0"/>
              </a:ext>
            </a:extLst>
          </a:blip>
          <a:stretch>
            <a:fillRect/>
          </a:stretch>
        </p:blipFill>
        <p:spPr>
          <a:xfrm>
            <a:off x="6621131" y="5332727"/>
            <a:ext cx="1931089" cy="733814"/>
          </a:xfrm>
          <a:prstGeom prst="rect">
            <a:avLst/>
          </a:prstGeom>
        </p:spPr>
      </p:pic>
    </p:spTree>
    <p:extLst>
      <p:ext uri="{BB962C8B-B14F-4D97-AF65-F5344CB8AC3E}">
        <p14:creationId xmlns:p14="http://schemas.microsoft.com/office/powerpoint/2010/main" val="72583910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236596" y="196614"/>
            <a:ext cx="1955444" cy="757166"/>
          </a:xfrm>
          <a:prstGeom prst="rect">
            <a:avLst/>
          </a:prstGeom>
        </p:spPr>
      </p:pic>
      <p:sp>
        <p:nvSpPr>
          <p:cNvPr id="9" name="TextBox 1"/>
          <p:cNvSpPr txBox="1">
            <a:spLocks noChangeArrowheads="1"/>
          </p:cNvSpPr>
          <p:nvPr/>
        </p:nvSpPr>
        <p:spPr bwMode="auto">
          <a:xfrm>
            <a:off x="3268043" y="149749"/>
            <a:ext cx="4221091"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50000"/>
              </a:spcBef>
              <a:buFontTx/>
              <a:buNone/>
            </a:pPr>
            <a:r>
              <a:rPr lang="en-GB" altLang="en-US" sz="4400" dirty="0">
                <a:latin typeface="+mn-lt"/>
              </a:rPr>
              <a:t>E4 DTP handbook</a:t>
            </a:r>
          </a:p>
        </p:txBody>
      </p:sp>
      <p:pic>
        <p:nvPicPr>
          <p:cNvPr id="41" name="Picture 4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732480" y="47601"/>
            <a:ext cx="3320891" cy="841292"/>
          </a:xfrm>
          <a:prstGeom prst="rect">
            <a:avLst/>
          </a:prstGeom>
        </p:spPr>
      </p:pic>
      <p:pic>
        <p:nvPicPr>
          <p:cNvPr id="5" name="Picture 4"/>
          <p:cNvPicPr>
            <a:picLocks noChangeAspect="1"/>
          </p:cNvPicPr>
          <p:nvPr/>
        </p:nvPicPr>
        <p:blipFill rotWithShape="1">
          <a:blip r:embed="rId5" cstate="screen">
            <a:extLst>
              <a:ext uri="{28A0092B-C50C-407E-A947-70E740481C1C}">
                <a14:useLocalDpi xmlns:a14="http://schemas.microsoft.com/office/drawing/2010/main" val="0"/>
              </a:ext>
            </a:extLst>
          </a:blip>
          <a:srcRect/>
          <a:stretch/>
        </p:blipFill>
        <p:spPr>
          <a:xfrm>
            <a:off x="0" y="5229348"/>
            <a:ext cx="12192000" cy="1641804"/>
          </a:xfrm>
          <a:prstGeom prst="rect">
            <a:avLst/>
          </a:prstGeom>
        </p:spPr>
      </p:pic>
      <p:sp>
        <p:nvSpPr>
          <p:cNvPr id="6" name="TextBox 1"/>
          <p:cNvSpPr txBox="1">
            <a:spLocks noChangeArrowheads="1"/>
          </p:cNvSpPr>
          <p:nvPr/>
        </p:nvSpPr>
        <p:spPr bwMode="auto">
          <a:xfrm>
            <a:off x="883593" y="1597047"/>
            <a:ext cx="7282507" cy="295465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457200" lvl="0" indent="-457200">
              <a:lnSpc>
                <a:spcPct val="90000"/>
              </a:lnSpc>
              <a:spcBef>
                <a:spcPct val="0"/>
              </a:spcBef>
              <a:spcAft>
                <a:spcPts val="1800"/>
              </a:spcAft>
              <a:buFont typeface="Arial" panose="020B0604020202020204" pitchFamily="34" charset="0"/>
              <a:buChar char="•"/>
            </a:pPr>
            <a:r>
              <a:rPr lang="en-GB" altLang="en-US" sz="2800" kern="0" dirty="0">
                <a:solidFill>
                  <a:srgbClr val="000000"/>
                </a:solidFill>
                <a:latin typeface="+mn-lt"/>
              </a:rPr>
              <a:t>DTP partners</a:t>
            </a:r>
          </a:p>
          <a:p>
            <a:pPr marL="457200" lvl="0" indent="-457200">
              <a:lnSpc>
                <a:spcPct val="90000"/>
              </a:lnSpc>
              <a:spcBef>
                <a:spcPct val="0"/>
              </a:spcBef>
              <a:spcAft>
                <a:spcPts val="1800"/>
              </a:spcAft>
              <a:buFont typeface="Arial" panose="020B0604020202020204" pitchFamily="34" charset="0"/>
              <a:buChar char="•"/>
            </a:pPr>
            <a:r>
              <a:rPr lang="en-GB" altLang="en-US" sz="2800" kern="0" dirty="0">
                <a:solidFill>
                  <a:srgbClr val="000000"/>
                </a:solidFill>
                <a:latin typeface="+mn-lt"/>
                <a:cs typeface="Calibri" panose="020F0502020204030204" pitchFamily="34" charset="0"/>
              </a:rPr>
              <a:t>Funding and studentship details</a:t>
            </a:r>
          </a:p>
          <a:p>
            <a:pPr marL="457200" lvl="0" indent="-457200">
              <a:lnSpc>
                <a:spcPct val="90000"/>
              </a:lnSpc>
              <a:spcBef>
                <a:spcPct val="0"/>
              </a:spcBef>
              <a:spcAft>
                <a:spcPts val="1800"/>
              </a:spcAft>
              <a:buFont typeface="Arial" panose="020B0604020202020204" pitchFamily="34" charset="0"/>
              <a:buChar char="•"/>
            </a:pPr>
            <a:r>
              <a:rPr lang="en-GB" altLang="en-US" sz="2800" kern="0" dirty="0">
                <a:solidFill>
                  <a:srgbClr val="000000"/>
                </a:solidFill>
                <a:latin typeface="+mn-lt"/>
                <a:cs typeface="Calibri" panose="020F0502020204030204" pitchFamily="34" charset="0"/>
              </a:rPr>
              <a:t>Policy, regulations and administration</a:t>
            </a:r>
          </a:p>
          <a:p>
            <a:pPr marL="457200" lvl="0" indent="-457200">
              <a:lnSpc>
                <a:spcPct val="90000"/>
              </a:lnSpc>
              <a:spcBef>
                <a:spcPct val="0"/>
              </a:spcBef>
              <a:spcAft>
                <a:spcPts val="1800"/>
              </a:spcAft>
              <a:buFont typeface="Arial" panose="020B0604020202020204" pitchFamily="34" charset="0"/>
              <a:buChar char="•"/>
            </a:pPr>
            <a:r>
              <a:rPr lang="en-GB" altLang="en-US" sz="2800" kern="0" dirty="0">
                <a:solidFill>
                  <a:srgbClr val="000000"/>
                </a:solidFill>
                <a:latin typeface="+mn-lt"/>
                <a:cs typeface="Calibri" panose="020F0502020204030204" pitchFamily="34" charset="0"/>
              </a:rPr>
              <a:t>Training</a:t>
            </a:r>
          </a:p>
          <a:p>
            <a:pPr marL="457200" lvl="0" indent="-457200">
              <a:lnSpc>
                <a:spcPct val="90000"/>
              </a:lnSpc>
              <a:spcBef>
                <a:spcPct val="0"/>
              </a:spcBef>
              <a:spcAft>
                <a:spcPts val="1800"/>
              </a:spcAft>
              <a:buFont typeface="Arial" panose="020B0604020202020204" pitchFamily="34" charset="0"/>
              <a:buChar char="•"/>
            </a:pPr>
            <a:r>
              <a:rPr lang="en-GB" altLang="en-US" sz="2800" kern="0" dirty="0">
                <a:solidFill>
                  <a:srgbClr val="000000"/>
                </a:solidFill>
                <a:latin typeface="+mn-lt"/>
                <a:cs typeface="Calibri" panose="020F0502020204030204" pitchFamily="34" charset="0"/>
              </a:rPr>
              <a:t>Expectations for students and supervisors</a:t>
            </a:r>
          </a:p>
        </p:txBody>
      </p:sp>
      <p:pic>
        <p:nvPicPr>
          <p:cNvPr id="3" name="Picture 2">
            <a:extLst>
              <a:ext uri="{FF2B5EF4-FFF2-40B4-BE49-F238E27FC236}">
                <a16:creationId xmlns:a16="http://schemas.microsoft.com/office/drawing/2014/main" id="{72C9FCB3-BC67-4396-B3BF-3886CA8224C1}"/>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a:stretch/>
        </p:blipFill>
        <p:spPr>
          <a:xfrm>
            <a:off x="8732480" y="1244292"/>
            <a:ext cx="2647386" cy="3694545"/>
          </a:xfrm>
          <a:prstGeom prst="rect">
            <a:avLst/>
          </a:prstGeom>
          <a:ln w="6350">
            <a:solidFill>
              <a:schemeClr val="tx1"/>
            </a:solidFill>
          </a:ln>
        </p:spPr>
      </p:pic>
      <p:sp>
        <p:nvSpPr>
          <p:cNvPr id="7" name="TextBox 6">
            <a:extLst>
              <a:ext uri="{FF2B5EF4-FFF2-40B4-BE49-F238E27FC236}">
                <a16:creationId xmlns:a16="http://schemas.microsoft.com/office/drawing/2014/main" id="{2BE149C4-97FF-4B84-818C-EFD18C098798}"/>
              </a:ext>
            </a:extLst>
          </p:cNvPr>
          <p:cNvSpPr txBox="1"/>
          <p:nvPr/>
        </p:nvSpPr>
        <p:spPr>
          <a:xfrm>
            <a:off x="163157" y="1063325"/>
            <a:ext cx="8376267" cy="523220"/>
          </a:xfrm>
          <a:prstGeom prst="rect">
            <a:avLst/>
          </a:prstGeom>
          <a:noFill/>
        </p:spPr>
        <p:txBody>
          <a:bodyPr wrap="none" rtlCol="0">
            <a:spAutoFit/>
          </a:bodyPr>
          <a:lstStyle/>
          <a:p>
            <a:r>
              <a:rPr lang="en-GB" sz="2800" dirty="0"/>
              <a:t>E4 DTP &gt; Administration &gt; Current Students &gt; Handbook</a:t>
            </a:r>
          </a:p>
        </p:txBody>
      </p:sp>
    </p:spTree>
    <p:extLst>
      <p:ext uri="{BB962C8B-B14F-4D97-AF65-F5344CB8AC3E}">
        <p14:creationId xmlns:p14="http://schemas.microsoft.com/office/powerpoint/2010/main" val="287201408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a:stretch/>
        </p:blipFill>
        <p:spPr>
          <a:xfrm>
            <a:off x="-1200" y="5229348"/>
            <a:ext cx="12193200" cy="1642507"/>
          </a:xfrm>
          <a:prstGeom prst="rect">
            <a:avLst/>
          </a:prstGeom>
        </p:spPr>
      </p:pic>
      <p:pic>
        <p:nvPicPr>
          <p:cNvPr id="8" name="Picture 7"/>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236596" y="196614"/>
            <a:ext cx="1955444" cy="757166"/>
          </a:xfrm>
          <a:prstGeom prst="rect">
            <a:avLst/>
          </a:prstGeom>
        </p:spPr>
      </p:pic>
      <p:sp>
        <p:nvSpPr>
          <p:cNvPr id="9" name="TextBox 1"/>
          <p:cNvSpPr txBox="1">
            <a:spLocks noChangeArrowheads="1"/>
          </p:cNvSpPr>
          <p:nvPr/>
        </p:nvSpPr>
        <p:spPr bwMode="auto">
          <a:xfrm>
            <a:off x="2546731" y="149749"/>
            <a:ext cx="5663730" cy="76944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50000"/>
              </a:spcBef>
              <a:buFontTx/>
              <a:buNone/>
            </a:pPr>
            <a:r>
              <a:rPr lang="en-GB" altLang="en-US" sz="4400" dirty="0">
                <a:latin typeface="+mn-lt"/>
              </a:rPr>
              <a:t>Our expectations of you</a:t>
            </a:r>
          </a:p>
        </p:txBody>
      </p:sp>
      <p:pic>
        <p:nvPicPr>
          <p:cNvPr id="41" name="Picture 4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32480" y="47601"/>
            <a:ext cx="3320891" cy="841292"/>
          </a:xfrm>
          <a:prstGeom prst="rect">
            <a:avLst/>
          </a:prstGeom>
        </p:spPr>
      </p:pic>
      <p:sp>
        <p:nvSpPr>
          <p:cNvPr id="6" name="TextBox 1"/>
          <p:cNvSpPr txBox="1">
            <a:spLocks noChangeArrowheads="1"/>
          </p:cNvSpPr>
          <p:nvPr/>
        </p:nvSpPr>
        <p:spPr bwMode="auto">
          <a:xfrm>
            <a:off x="147824" y="1089054"/>
            <a:ext cx="11896352" cy="35732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3200">
                <a:solidFill>
                  <a:schemeClr val="tx1"/>
                </a:solidFill>
                <a:latin typeface="Arial" charset="0"/>
              </a:defRPr>
            </a:lvl1pPr>
            <a:lvl2pPr>
              <a:defRPr sz="2800">
                <a:solidFill>
                  <a:schemeClr val="tx1"/>
                </a:solidFill>
                <a:latin typeface="Arial" charset="0"/>
              </a:defRPr>
            </a:lvl2pPr>
            <a:lvl3pPr>
              <a:defRPr sz="2400">
                <a:solidFill>
                  <a:schemeClr val="tx1"/>
                </a:solidFill>
                <a:latin typeface="Arial" charset="0"/>
              </a:defRPr>
            </a:lvl3pPr>
            <a:lvl4pPr>
              <a:defRPr sz="2000">
                <a:solidFill>
                  <a:schemeClr val="tx1"/>
                </a:solidFill>
                <a:latin typeface="Arial" charset="0"/>
              </a:defRPr>
            </a:lvl4pPr>
            <a:lvl5pPr>
              <a:defRPr sz="2000">
                <a:solidFill>
                  <a:schemeClr val="tx1"/>
                </a:solidFill>
                <a:latin typeface="Arial" charset="0"/>
              </a:defRPr>
            </a:lvl5pPr>
            <a:lvl6pPr eaLnBrk="0" hangingPunct="0">
              <a:defRPr sz="2000">
                <a:solidFill>
                  <a:schemeClr val="tx1"/>
                </a:solidFill>
                <a:latin typeface="Arial" charset="0"/>
              </a:defRPr>
            </a:lvl6pPr>
            <a:lvl7pPr eaLnBrk="0" hangingPunct="0">
              <a:defRPr sz="2000">
                <a:solidFill>
                  <a:schemeClr val="tx1"/>
                </a:solidFill>
                <a:latin typeface="Arial" charset="0"/>
              </a:defRPr>
            </a:lvl7pPr>
            <a:lvl8pPr eaLnBrk="0" hangingPunct="0">
              <a:defRPr sz="2000">
                <a:solidFill>
                  <a:schemeClr val="tx1"/>
                </a:solidFill>
                <a:latin typeface="Arial" charset="0"/>
              </a:defRPr>
            </a:lvl8pPr>
            <a:lvl9pPr eaLnBrk="0" hangingPunct="0">
              <a:defRPr sz="2000">
                <a:solidFill>
                  <a:schemeClr val="tx1"/>
                </a:solidFill>
                <a:latin typeface="Arial" charset="0"/>
              </a:defRPr>
            </a:lvl9pPr>
          </a:lstStyle>
          <a:p>
            <a:pPr marL="457200" lvl="0" indent="-457200">
              <a:lnSpc>
                <a:spcPct val="90000"/>
              </a:lnSpc>
              <a:spcBef>
                <a:spcPct val="0"/>
              </a:spcBef>
              <a:spcAft>
                <a:spcPts val="1800"/>
              </a:spcAft>
              <a:buFont typeface="Arial" panose="020B0604020202020204" pitchFamily="34" charset="0"/>
              <a:buChar char="•"/>
            </a:pPr>
            <a:r>
              <a:rPr lang="en-GB" altLang="en-US" sz="2800" kern="0" dirty="0">
                <a:solidFill>
                  <a:srgbClr val="000000"/>
                </a:solidFill>
                <a:latin typeface="+mn-lt"/>
              </a:rPr>
              <a:t>Engage with your PhD and meet your supervisors regularly</a:t>
            </a:r>
          </a:p>
          <a:p>
            <a:pPr marL="457200" lvl="0" indent="-457200">
              <a:lnSpc>
                <a:spcPct val="90000"/>
              </a:lnSpc>
              <a:spcBef>
                <a:spcPct val="0"/>
              </a:spcBef>
              <a:spcAft>
                <a:spcPts val="1800"/>
              </a:spcAft>
              <a:buFont typeface="Arial" panose="020B0604020202020204" pitchFamily="34" charset="0"/>
              <a:buChar char="•"/>
            </a:pPr>
            <a:r>
              <a:rPr lang="en-GB" altLang="en-US" sz="2800" kern="0" dirty="0">
                <a:solidFill>
                  <a:srgbClr val="000000"/>
                </a:solidFill>
                <a:latin typeface="+mn-lt"/>
                <a:cs typeface="Calibri" panose="020F0502020204030204" pitchFamily="34" charset="0"/>
              </a:rPr>
              <a:t>Let us know about any issues as soon as they arise</a:t>
            </a:r>
          </a:p>
          <a:p>
            <a:pPr marL="457200" lvl="0" indent="-457200">
              <a:lnSpc>
                <a:spcPct val="90000"/>
              </a:lnSpc>
              <a:spcBef>
                <a:spcPct val="0"/>
              </a:spcBef>
              <a:spcAft>
                <a:spcPts val="1800"/>
              </a:spcAft>
              <a:buFont typeface="Arial" panose="020B0604020202020204" pitchFamily="34" charset="0"/>
              <a:buChar char="•"/>
            </a:pPr>
            <a:r>
              <a:rPr lang="en-GB" altLang="en-US" sz="2800" kern="0" dirty="0">
                <a:solidFill>
                  <a:srgbClr val="000000"/>
                </a:solidFill>
                <a:latin typeface="+mn-lt"/>
                <a:cs typeface="Calibri" panose="020F0502020204030204" pitchFamily="34" charset="0"/>
              </a:rPr>
              <a:t>Attend the core training activities (and if you cannot, let the organizers know)</a:t>
            </a:r>
          </a:p>
          <a:p>
            <a:pPr marL="457200" lvl="0" indent="-457200">
              <a:lnSpc>
                <a:spcPct val="90000"/>
              </a:lnSpc>
              <a:spcBef>
                <a:spcPct val="0"/>
              </a:spcBef>
              <a:spcAft>
                <a:spcPts val="1800"/>
              </a:spcAft>
              <a:buFont typeface="Arial" panose="020B0604020202020204" pitchFamily="34" charset="0"/>
              <a:buChar char="•"/>
            </a:pPr>
            <a:r>
              <a:rPr lang="en-GB" altLang="en-US" sz="2800" kern="0" dirty="0">
                <a:solidFill>
                  <a:srgbClr val="000000"/>
                </a:solidFill>
                <a:latin typeface="+mn-lt"/>
                <a:cs typeface="Calibri" panose="020F0502020204030204" pitchFamily="34" charset="0"/>
              </a:rPr>
              <a:t>Record training and activities in your Training and Outreach Log</a:t>
            </a:r>
          </a:p>
          <a:p>
            <a:pPr marL="457200" lvl="0" indent="-457200">
              <a:lnSpc>
                <a:spcPct val="90000"/>
              </a:lnSpc>
              <a:spcBef>
                <a:spcPct val="0"/>
              </a:spcBef>
              <a:spcAft>
                <a:spcPts val="1800"/>
              </a:spcAft>
              <a:buFont typeface="Arial" panose="020B0604020202020204" pitchFamily="34" charset="0"/>
              <a:buChar char="•"/>
            </a:pPr>
            <a:r>
              <a:rPr lang="en-GB" altLang="en-US" sz="2800" kern="0" dirty="0">
                <a:solidFill>
                  <a:srgbClr val="000000"/>
                </a:solidFill>
                <a:latin typeface="+mn-lt"/>
                <a:cs typeface="Calibri" panose="020F0502020204030204" pitchFamily="34" charset="0"/>
              </a:rPr>
              <a:t>Acknowledge the E4 grant number in publications</a:t>
            </a:r>
          </a:p>
          <a:p>
            <a:pPr marL="457200" lvl="0" indent="-457200">
              <a:lnSpc>
                <a:spcPct val="90000"/>
              </a:lnSpc>
              <a:spcBef>
                <a:spcPct val="0"/>
              </a:spcBef>
              <a:spcAft>
                <a:spcPts val="1800"/>
              </a:spcAft>
              <a:buFont typeface="Arial" panose="020B0604020202020204" pitchFamily="34" charset="0"/>
              <a:buChar char="•"/>
            </a:pPr>
            <a:r>
              <a:rPr lang="en-GB" altLang="en-US" sz="2800" kern="0" dirty="0">
                <a:solidFill>
                  <a:srgbClr val="000000"/>
                </a:solidFill>
                <a:latin typeface="+mn-lt"/>
                <a:cs typeface="Calibri" panose="020F0502020204030204" pitchFamily="34" charset="0"/>
              </a:rPr>
              <a:t>Read emails promptly and respond or act accordingly</a:t>
            </a:r>
          </a:p>
        </p:txBody>
      </p:sp>
    </p:spTree>
    <p:extLst>
      <p:ext uri="{BB962C8B-B14F-4D97-AF65-F5344CB8AC3E}">
        <p14:creationId xmlns:p14="http://schemas.microsoft.com/office/powerpoint/2010/main" val="122308952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5F590CC9-943F-4892-A0B6-E2899986D370}"/>
              </a:ext>
            </a:extLst>
          </p:cNvPr>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236596" y="196614"/>
            <a:ext cx="1955444" cy="757166"/>
          </a:xfrm>
          <a:prstGeom prst="rect">
            <a:avLst/>
          </a:prstGeom>
        </p:spPr>
      </p:pic>
      <p:sp>
        <p:nvSpPr>
          <p:cNvPr id="3" name="TextBox 1">
            <a:extLst>
              <a:ext uri="{FF2B5EF4-FFF2-40B4-BE49-F238E27FC236}">
                <a16:creationId xmlns:a16="http://schemas.microsoft.com/office/drawing/2014/main" id="{B94B2FB2-9352-4888-AC75-15CEBFD27B35}"/>
              </a:ext>
            </a:extLst>
          </p:cNvPr>
          <p:cNvSpPr txBox="1">
            <a:spLocks noChangeArrowheads="1"/>
          </p:cNvSpPr>
          <p:nvPr/>
        </p:nvSpPr>
        <p:spPr bwMode="auto">
          <a:xfrm>
            <a:off x="2426771" y="245894"/>
            <a:ext cx="6001963" cy="707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spcBef>
                <a:spcPct val="20000"/>
              </a:spcBef>
              <a:buChar char="•"/>
              <a:defRPr sz="3200">
                <a:solidFill>
                  <a:schemeClr val="tx1"/>
                </a:solidFill>
                <a:latin typeface="Arial" panose="020B0604020202020204" pitchFamily="34" charset="0"/>
                <a:ea typeface="MS PGothic" panose="020B0600070205080204" pitchFamily="34" charset="-128"/>
              </a:defRPr>
            </a:lvl1pPr>
            <a:lvl2pPr marL="742950" indent="-285750">
              <a:spcBef>
                <a:spcPct val="20000"/>
              </a:spcBef>
              <a:buChar char="–"/>
              <a:defRPr sz="2800">
                <a:solidFill>
                  <a:schemeClr val="tx1"/>
                </a:solidFill>
                <a:latin typeface="Arial" panose="020B0604020202020204" pitchFamily="34" charset="0"/>
                <a:ea typeface="MS PGothic" panose="020B0600070205080204" pitchFamily="34" charset="-128"/>
              </a:defRPr>
            </a:lvl2pPr>
            <a:lvl3pPr marL="1143000" indent="-228600">
              <a:spcBef>
                <a:spcPct val="20000"/>
              </a:spcBef>
              <a:buChar char="•"/>
              <a:defRPr sz="2400">
                <a:solidFill>
                  <a:schemeClr val="tx1"/>
                </a:solidFill>
                <a:latin typeface="Arial" panose="020B0604020202020204" pitchFamily="34" charset="0"/>
                <a:ea typeface="MS PGothic" panose="020B0600070205080204" pitchFamily="34" charset="-128"/>
              </a:defRPr>
            </a:lvl3pPr>
            <a:lvl4pPr marL="1600200" indent="-228600">
              <a:spcBef>
                <a:spcPct val="20000"/>
              </a:spcBef>
              <a:buChar char="–"/>
              <a:defRPr sz="2000">
                <a:solidFill>
                  <a:schemeClr val="tx1"/>
                </a:solidFill>
                <a:latin typeface="Arial" panose="020B0604020202020204" pitchFamily="34" charset="0"/>
                <a:ea typeface="MS PGothic" panose="020B0600070205080204" pitchFamily="34" charset="-128"/>
              </a:defRPr>
            </a:lvl4pPr>
            <a:lvl5pPr marL="2057400" indent="-228600">
              <a:spcBef>
                <a:spcPct val="20000"/>
              </a:spcBef>
              <a:buChar char="»"/>
              <a:defRPr sz="2000">
                <a:solidFill>
                  <a:schemeClr val="tx1"/>
                </a:solidFill>
                <a:latin typeface="Arial" panose="020B0604020202020204" pitchFamily="34" charset="0"/>
                <a:ea typeface="MS PGothic" panose="020B0600070205080204" pitchFamily="34" charset="-128"/>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ea typeface="MS PGothic" panose="020B0600070205080204" pitchFamily="34" charset="-128"/>
              </a:defRPr>
            </a:lvl9pPr>
          </a:lstStyle>
          <a:p>
            <a:pPr algn="ctr">
              <a:spcBef>
                <a:spcPct val="50000"/>
              </a:spcBef>
              <a:buFontTx/>
              <a:buNone/>
            </a:pPr>
            <a:r>
              <a:rPr lang="en-GB" sz="4000" dirty="0"/>
              <a:t>Student Support Services</a:t>
            </a:r>
            <a:endParaRPr lang="en-GB" altLang="en-US" sz="4000" dirty="0">
              <a:latin typeface="+mn-lt"/>
            </a:endParaRPr>
          </a:p>
        </p:txBody>
      </p:sp>
      <p:pic>
        <p:nvPicPr>
          <p:cNvPr id="4" name="Picture 3">
            <a:extLst>
              <a:ext uri="{FF2B5EF4-FFF2-40B4-BE49-F238E27FC236}">
                <a16:creationId xmlns:a16="http://schemas.microsoft.com/office/drawing/2014/main" id="{C3A994A4-B09D-488A-9DF4-28FD0C572EE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732480" y="47601"/>
            <a:ext cx="3320891" cy="841292"/>
          </a:xfrm>
          <a:prstGeom prst="rect">
            <a:avLst/>
          </a:prstGeom>
        </p:spPr>
      </p:pic>
      <p:sp>
        <p:nvSpPr>
          <p:cNvPr id="5" name="TextBox 4">
            <a:extLst>
              <a:ext uri="{FF2B5EF4-FFF2-40B4-BE49-F238E27FC236}">
                <a16:creationId xmlns:a16="http://schemas.microsoft.com/office/drawing/2014/main" id="{E880BBEE-9B35-4EEB-A063-694D6400CA1E}"/>
              </a:ext>
            </a:extLst>
          </p:cNvPr>
          <p:cNvSpPr txBox="1"/>
          <p:nvPr/>
        </p:nvSpPr>
        <p:spPr>
          <a:xfrm>
            <a:off x="479752" y="1352381"/>
            <a:ext cx="8006836" cy="5232202"/>
          </a:xfrm>
          <a:prstGeom prst="rect">
            <a:avLst/>
          </a:prstGeom>
          <a:noFill/>
        </p:spPr>
        <p:txBody>
          <a:bodyPr wrap="square" rtlCol="0">
            <a:spAutoFit/>
          </a:bodyPr>
          <a:lstStyle/>
          <a:p>
            <a:r>
              <a:rPr lang="en-GB" sz="3200" dirty="0"/>
              <a:t>University Student Support Services</a:t>
            </a:r>
          </a:p>
          <a:p>
            <a:pPr marL="285750" indent="-285750">
              <a:buFont typeface="Arial" panose="020B0604020202020204" pitchFamily="34" charset="0"/>
              <a:buChar char="•"/>
            </a:pPr>
            <a:r>
              <a:rPr lang="en-GB" sz="2000" dirty="0"/>
              <a:t>Health</a:t>
            </a:r>
          </a:p>
          <a:p>
            <a:pPr marL="285750" indent="-285750">
              <a:buFont typeface="Arial" panose="020B0604020202020204" pitchFamily="34" charset="0"/>
              <a:buChar char="•"/>
            </a:pPr>
            <a:r>
              <a:rPr lang="en-GB" sz="2000" dirty="0"/>
              <a:t>Wellbeing and mental health</a:t>
            </a:r>
          </a:p>
          <a:p>
            <a:pPr marL="285750" indent="-285750">
              <a:buFont typeface="Arial" panose="020B0604020202020204" pitchFamily="34" charset="0"/>
              <a:buChar char="•"/>
            </a:pPr>
            <a:r>
              <a:rPr lang="en-GB" sz="2000" dirty="0"/>
              <a:t>Counselling</a:t>
            </a:r>
          </a:p>
          <a:p>
            <a:pPr marL="285750" indent="-285750">
              <a:buFont typeface="Arial" panose="020B0604020202020204" pitchFamily="34" charset="0"/>
              <a:buChar char="•"/>
            </a:pPr>
            <a:r>
              <a:rPr lang="en-GB" sz="2000" dirty="0"/>
              <a:t>Sport and Exercise</a:t>
            </a:r>
          </a:p>
          <a:p>
            <a:pPr marL="285750" indent="-285750">
              <a:buFont typeface="Arial" panose="020B0604020202020204" pitchFamily="34" charset="0"/>
              <a:buChar char="•"/>
            </a:pPr>
            <a:r>
              <a:rPr lang="en-GB" sz="2000" dirty="0"/>
              <a:t>Disability and Learning and Support</a:t>
            </a:r>
          </a:p>
          <a:p>
            <a:pPr marL="285750" indent="-285750">
              <a:buFont typeface="Arial" panose="020B0604020202020204" pitchFamily="34" charset="0"/>
              <a:buChar char="•"/>
            </a:pPr>
            <a:r>
              <a:rPr lang="en-GB" sz="2000" dirty="0"/>
              <a:t>Student Immigration</a:t>
            </a:r>
          </a:p>
          <a:p>
            <a:pPr marL="285750" indent="-285750">
              <a:buFont typeface="Arial" panose="020B0604020202020204" pitchFamily="34" charset="0"/>
              <a:buChar char="•"/>
            </a:pPr>
            <a:r>
              <a:rPr lang="en-GB" sz="2000" dirty="0"/>
              <a:t>Careers</a:t>
            </a:r>
          </a:p>
          <a:p>
            <a:pPr marL="285750" indent="-285750">
              <a:buFont typeface="Arial" panose="020B0604020202020204" pitchFamily="34" charset="0"/>
              <a:buChar char="•"/>
            </a:pPr>
            <a:r>
              <a:rPr lang="en-GB" sz="2000" dirty="0"/>
              <a:t>Institute for Academic Development</a:t>
            </a:r>
          </a:p>
          <a:p>
            <a:pPr marL="285750" indent="-285750">
              <a:buFont typeface="Arial" panose="020B0604020202020204" pitchFamily="34" charset="0"/>
              <a:buChar char="•"/>
            </a:pPr>
            <a:r>
              <a:rPr lang="en-GB" sz="2000" dirty="0"/>
              <a:t>Accommodation</a:t>
            </a:r>
          </a:p>
          <a:p>
            <a:pPr marL="285750" indent="-285750">
              <a:buFont typeface="Arial" panose="020B0604020202020204" pitchFamily="34" charset="0"/>
              <a:buChar char="•"/>
            </a:pPr>
            <a:r>
              <a:rPr lang="en-GB" sz="2000" dirty="0"/>
              <a:t>Student Finance</a:t>
            </a:r>
          </a:p>
          <a:p>
            <a:pPr marL="285750" indent="-285750">
              <a:buFont typeface="Arial" panose="020B0604020202020204" pitchFamily="34" charset="0"/>
              <a:buChar char="•"/>
            </a:pPr>
            <a:r>
              <a:rPr lang="en-GB" sz="2000" dirty="0"/>
              <a:t>Childcare</a:t>
            </a:r>
          </a:p>
          <a:p>
            <a:pPr marL="285750" indent="-285750">
              <a:buFont typeface="Arial" panose="020B0604020202020204" pitchFamily="34" charset="0"/>
              <a:buChar char="•"/>
            </a:pPr>
            <a:endParaRPr lang="en-GB" dirty="0"/>
          </a:p>
          <a:p>
            <a:r>
              <a:rPr lang="en-GB" sz="2800" dirty="0"/>
              <a:t>The Advice Place by EUSA (Edinburgh University Student Association)</a:t>
            </a:r>
            <a:endParaRPr lang="en-GB" sz="2000" dirty="0"/>
          </a:p>
        </p:txBody>
      </p:sp>
      <p:pic>
        <p:nvPicPr>
          <p:cNvPr id="1026" name="Picture 2" descr="Logo Colour">
            <a:extLst>
              <a:ext uri="{FF2B5EF4-FFF2-40B4-BE49-F238E27FC236}">
                <a16:creationId xmlns:a16="http://schemas.microsoft.com/office/drawing/2014/main" id="{2FC1F5D6-29E9-4837-A081-1A6BBF693E8A}"/>
              </a:ext>
            </a:extLst>
          </p:cNvPr>
          <p:cNvPicPr>
            <a:picLocks noChangeAspect="1" noChangeArrowheads="1"/>
          </p:cNvPicPr>
          <p:nvPr/>
        </p:nvPicPr>
        <p:blipFill>
          <a:blip r:embed="rId4" cstate="print">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76796" y="5525749"/>
            <a:ext cx="1765765" cy="998178"/>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health Archives">
            <a:extLst>
              <a:ext uri="{FF2B5EF4-FFF2-40B4-BE49-F238E27FC236}">
                <a16:creationId xmlns:a16="http://schemas.microsoft.com/office/drawing/2014/main" id="{671F951C-56D4-430F-B0F8-8DC00429CAAA}"/>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754470" y="923330"/>
            <a:ext cx="3578924" cy="1881353"/>
          </a:xfrm>
          <a:prstGeom prst="rect">
            <a:avLst/>
          </a:prstGeom>
          <a:noFill/>
          <a:extLst>
            <a:ext uri="{909E8E84-426E-40DD-AFC4-6F175D3DCCD1}">
              <a14:hiddenFill xmlns:a14="http://schemas.microsoft.com/office/drawing/2010/main">
                <a:solidFill>
                  <a:srgbClr val="FFFFFF"/>
                </a:solidFill>
              </a14:hiddenFill>
            </a:ext>
          </a:extLst>
        </p:spPr>
      </p:pic>
      <p:pic>
        <p:nvPicPr>
          <p:cNvPr id="1032" name="Picture 8" descr="Sports &amp; Services | Community Sports Academy">
            <a:extLst>
              <a:ext uri="{FF2B5EF4-FFF2-40B4-BE49-F238E27FC236}">
                <a16:creationId xmlns:a16="http://schemas.microsoft.com/office/drawing/2014/main" id="{BDDAA770-4C06-413C-B9B6-59798539BCA5}"/>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018929" y="2368001"/>
            <a:ext cx="2378403" cy="1211400"/>
          </a:xfrm>
          <a:prstGeom prst="rect">
            <a:avLst/>
          </a:prstGeom>
          <a:noFill/>
          <a:extLst>
            <a:ext uri="{909E8E84-426E-40DD-AFC4-6F175D3DCCD1}">
              <a14:hiddenFill xmlns:a14="http://schemas.microsoft.com/office/drawing/2010/main">
                <a:solidFill>
                  <a:srgbClr val="FFFFFF"/>
                </a:solidFill>
              </a14:hiddenFill>
            </a:ext>
          </a:extLst>
        </p:spPr>
      </p:pic>
      <p:pic>
        <p:nvPicPr>
          <p:cNvPr id="1034" name="Picture 10" descr="Is it time to change the disability symbol? - Visualise Training and ...">
            <a:extLst>
              <a:ext uri="{FF2B5EF4-FFF2-40B4-BE49-F238E27FC236}">
                <a16:creationId xmlns:a16="http://schemas.microsoft.com/office/drawing/2014/main" id="{B336AD9B-B355-4678-BB54-511C9FA2AE3D}"/>
              </a:ext>
            </a:extLst>
          </p:cNvPr>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0342561" y="3936770"/>
            <a:ext cx="1159378" cy="117432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CAREERS – Carna Medicare">
            <a:extLst>
              <a:ext uri="{FF2B5EF4-FFF2-40B4-BE49-F238E27FC236}">
                <a16:creationId xmlns:a16="http://schemas.microsoft.com/office/drawing/2014/main" id="{F79BEF1B-39A6-4D47-8DC5-ACC005C37236}"/>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516686" y="3897030"/>
            <a:ext cx="2565363" cy="110631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External Resources | Data, Culture &amp; Society">
            <a:extLst>
              <a:ext uri="{FF2B5EF4-FFF2-40B4-BE49-F238E27FC236}">
                <a16:creationId xmlns:a16="http://schemas.microsoft.com/office/drawing/2014/main" id="{537135A5-E40D-456B-B652-C08DE5678321}"/>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8486587" y="2493753"/>
            <a:ext cx="2565363" cy="144301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23543114"/>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Simple Light">
  <a:themeElements>
    <a:clrScheme name="Simple Light">
      <a:dk1>
        <a:srgbClr val="000000"/>
      </a:dk1>
      <a:lt1>
        <a:srgbClr val="FFFFFF"/>
      </a:lt1>
      <a:dk2>
        <a:srgbClr val="595959"/>
      </a:dk2>
      <a:lt2>
        <a:srgbClr val="EEEEEE"/>
      </a:lt2>
      <a:accent1>
        <a:srgbClr val="4285F4"/>
      </a:accent1>
      <a:accent2>
        <a:srgbClr val="212121"/>
      </a:accent2>
      <a:accent3>
        <a:srgbClr val="78909C"/>
      </a:accent3>
      <a:accent4>
        <a:srgbClr val="FFAB40"/>
      </a:accent4>
      <a:accent5>
        <a:srgbClr val="0097A7"/>
      </a:accent5>
      <a:accent6>
        <a:srgbClr val="EEFF41"/>
      </a:accent6>
      <a:hlink>
        <a:srgbClr val="0097A7"/>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1455</TotalTime>
  <Words>3847</Words>
  <Application>Microsoft Office PowerPoint</Application>
  <PresentationFormat>Widescreen</PresentationFormat>
  <Paragraphs>178</Paragraphs>
  <Slides>15</Slides>
  <Notes>7</Notes>
  <HiddenSlides>0</HiddenSlides>
  <MMClips>0</MMClips>
  <ScaleCrop>false</ScaleCrop>
  <HeadingPairs>
    <vt:vector size="6" baseType="variant">
      <vt:variant>
        <vt:lpstr>Fonts Used</vt:lpstr>
      </vt:variant>
      <vt:variant>
        <vt:i4>7</vt:i4>
      </vt:variant>
      <vt:variant>
        <vt:lpstr>Theme</vt:lpstr>
      </vt:variant>
      <vt:variant>
        <vt:i4>2</vt:i4>
      </vt:variant>
      <vt:variant>
        <vt:lpstr>Slide Titles</vt:lpstr>
      </vt:variant>
      <vt:variant>
        <vt:i4>15</vt:i4>
      </vt:variant>
    </vt:vector>
  </HeadingPairs>
  <TitlesOfParts>
    <vt:vector size="24" baseType="lpstr">
      <vt:lpstr>Arial</vt:lpstr>
      <vt:lpstr>Calibri</vt:lpstr>
      <vt:lpstr>Calibri Light</vt:lpstr>
      <vt:lpstr>Montserrat</vt:lpstr>
      <vt:lpstr>Montserrat SemiBold</vt:lpstr>
      <vt:lpstr>Open Sans Light</vt:lpstr>
      <vt:lpstr>Verdana</vt:lpstr>
      <vt:lpstr>Office Theme</vt:lpstr>
      <vt:lpstr>Simple Light</vt:lpstr>
      <vt:lpstr>Edinburgh Earth, Ecology and Environment (E4) Doctoral Training Partnership (DTP)</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Student-Led Coding Initiatives</vt:lpstr>
      <vt:lpstr>PowerPoint Presentation</vt:lpstr>
      <vt:lpstr>Get involved!</vt:lpstr>
    </vt:vector>
  </TitlesOfParts>
  <Company>University of Edinburgh</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E3 Edinburgh Earth and Environment NERC Doctoral Training Partnership (DTP)</dc:title>
  <dc:creator>MUDD Simon</dc:creator>
  <cp:lastModifiedBy>Richard Essery</cp:lastModifiedBy>
  <cp:revision>91</cp:revision>
  <dcterms:created xsi:type="dcterms:W3CDTF">2017-02-23T12:04:57Z</dcterms:created>
  <dcterms:modified xsi:type="dcterms:W3CDTF">2024-09-09T21:44:23Z</dcterms:modified>
</cp:coreProperties>
</file>