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A046-14BA-4DD2-B1B4-04DC5CAE1A9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6490-5572-42D6-B75D-FFCF50C50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A046-14BA-4DD2-B1B4-04DC5CAE1A9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6490-5572-42D6-B75D-FFCF50C50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9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A046-14BA-4DD2-B1B4-04DC5CAE1A9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6490-5572-42D6-B75D-FFCF50C50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2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A046-14BA-4DD2-B1B4-04DC5CAE1A9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6490-5572-42D6-B75D-FFCF50C50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7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A046-14BA-4DD2-B1B4-04DC5CAE1A9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6490-5572-42D6-B75D-FFCF50C50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6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A046-14BA-4DD2-B1B4-04DC5CAE1A9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6490-5572-42D6-B75D-FFCF50C50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38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A046-14BA-4DD2-B1B4-04DC5CAE1A9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6490-5572-42D6-B75D-FFCF50C50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9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A046-14BA-4DD2-B1B4-04DC5CAE1A9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6490-5572-42D6-B75D-FFCF50C50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6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A046-14BA-4DD2-B1B4-04DC5CAE1A9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6490-5572-42D6-B75D-FFCF50C50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4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A046-14BA-4DD2-B1B4-04DC5CAE1A9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6490-5572-42D6-B75D-FFCF50C50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5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A046-14BA-4DD2-B1B4-04DC5CAE1A9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6490-5572-42D6-B75D-FFCF50C50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91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A046-14BA-4DD2-B1B4-04DC5CAE1A9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6490-5572-42D6-B75D-FFCF50C50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5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splash.com/s/photos/career?utm_source=unsplash&amp;utm_medium=referral&amp;utm_content=creditCopyText" TargetMode="External"/><Relationship Id="rId4" Type="http://schemas.openxmlformats.org/officeDocument/2006/relationships/hyperlink" Target="https://unsplash.com/@s1n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institute-academic-development/learning-teaching/staff/tutors-demonstrators/accreditation" TargetMode="External"/><Relationship Id="rId2" Type="http://schemas.openxmlformats.org/officeDocument/2006/relationships/hyperlink" Target="https://www.ed.ac.uk/institute-academic-development/learning-teaching/staff/tutors-demonstrator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tes.com/teaching-resources/shop/OpenEd" TargetMode="External"/><Relationship Id="rId7" Type="http://schemas.openxmlformats.org/officeDocument/2006/relationships/image" Target="../media/image9.jpeg"/><Relationship Id="rId2" Type="http://schemas.openxmlformats.org/officeDocument/2006/relationships/hyperlink" Target="mailto:Kay.Douglas@ed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wpteam@ed.ac.uk" TargetMode="External"/><Relationship Id="rId4" Type="http://schemas.openxmlformats.org/officeDocument/2006/relationships/hyperlink" Target="https://www.ed.ac.uk/studying/undergraduate/access-edinburgh/high-school-students/lothians-equal-access-programme-for-schools-leap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820" y="308927"/>
            <a:ext cx="1995856" cy="7725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394" y="308927"/>
            <a:ext cx="70494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spcAft>
                <a:spcPts val="400"/>
              </a:spcAft>
            </a:pPr>
            <a:r>
              <a:rPr lang="en-GB" sz="2400" b="1" kern="0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to Career Pathways</a:t>
            </a:r>
            <a:r>
              <a:rPr lang="en-GB" sz="1600" b="1" kern="0" dirty="0" smtClean="0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600" b="1" kern="0" dirty="0" smtClean="0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kern="0" dirty="0" smtClean="0">
                <a:solidFill>
                  <a:srgbClr val="1E422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Thursday 27 </a:t>
            </a:r>
            <a:r>
              <a:rPr lang="en-GB" sz="2000" b="1" kern="0" dirty="0">
                <a:solidFill>
                  <a:srgbClr val="1E422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GB" sz="2000" b="1" kern="0" dirty="0" smtClean="0">
                <a:solidFill>
                  <a:srgbClr val="1E422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2023, 10:00-16:00</a:t>
            </a:r>
            <a:endParaRPr lang="en-GB" sz="2400" b="1" kern="0" dirty="0">
              <a:solidFill>
                <a:srgbClr val="1E4229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562345"/>
              </p:ext>
            </p:extLst>
          </p:nvPr>
        </p:nvGraphicFramePr>
        <p:xfrm>
          <a:off x="617394" y="1271143"/>
          <a:ext cx="7324823" cy="519422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04807">
                  <a:extLst>
                    <a:ext uri="{9D8B030D-6E8A-4147-A177-3AD203B41FA5}">
                      <a16:colId xmlns:a16="http://schemas.microsoft.com/office/drawing/2014/main" val="392535226"/>
                    </a:ext>
                  </a:extLst>
                </a:gridCol>
                <a:gridCol w="6220016">
                  <a:extLst>
                    <a:ext uri="{9D8B030D-6E8A-4147-A177-3AD203B41FA5}">
                      <a16:colId xmlns:a16="http://schemas.microsoft.com/office/drawing/2014/main" val="235341641"/>
                    </a:ext>
                  </a:extLst>
                </a:gridCol>
              </a:tblGrid>
              <a:tr h="4065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10:00-12:30: Non-Academic Career Pathways</a:t>
                      </a:r>
                      <a:endParaRPr lang="en-GB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121841"/>
                  </a:ext>
                </a:extLst>
              </a:tr>
              <a:tr h="58520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10:00-11:00: </a:t>
                      </a:r>
                      <a:r>
                        <a:rPr lang="en-GB" sz="1400" b="1" dirty="0">
                          <a:effectLst/>
                        </a:rPr>
                        <a:t>Ways of getting prepared throughout the </a:t>
                      </a:r>
                      <a:r>
                        <a:rPr lang="en-GB" sz="1400" b="1" dirty="0" smtClean="0">
                          <a:effectLst/>
                        </a:rPr>
                        <a:t>PhD:</a:t>
                      </a:r>
                      <a:r>
                        <a:rPr lang="en-GB" sz="1400" b="1" baseline="0" dirty="0" smtClean="0">
                          <a:effectLst/>
                        </a:rPr>
                        <a:t> </a:t>
                      </a:r>
                      <a:r>
                        <a:rPr lang="en-GB" sz="1400" b="0" kern="1200" dirty="0" smtClean="0">
                          <a:effectLst/>
                        </a:rPr>
                        <a:t>Using existing opportunities to acquire/consolidate skills, build and maintain network in view of what comes after the PhD</a:t>
                      </a:r>
                      <a:endParaRPr lang="en-GB" sz="14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435864"/>
                  </a:ext>
                </a:extLst>
              </a:tr>
              <a:tr h="243944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</a:rPr>
                        <a:t>10:00</a:t>
                      </a:r>
                      <a:endParaRPr lang="en-GB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kern="1200" dirty="0" smtClean="0">
                          <a:effectLst/>
                        </a:rPr>
                        <a:t>DTP training and opportunities - Kyle Dexter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3472207"/>
                  </a:ext>
                </a:extLst>
              </a:tr>
              <a:tr h="335784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10:30</a:t>
                      </a:r>
                      <a:endParaRPr lang="en-GB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effectLst/>
                        </a:rPr>
                        <a:t>Tools and Services offered by the UoE Careers Service - Sarah Johnston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1773144"/>
                  </a:ext>
                </a:extLst>
              </a:tr>
              <a:tr h="28460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11:00: </a:t>
                      </a:r>
                      <a:r>
                        <a:rPr lang="en-GB" sz="1400" b="0" dirty="0">
                          <a:effectLst/>
                        </a:rPr>
                        <a:t>Comfort break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050102"/>
                  </a:ext>
                </a:extLst>
              </a:tr>
              <a:tr h="53242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11:10-12:30 </a:t>
                      </a:r>
                      <a:r>
                        <a:rPr lang="en-GB" sz="1400" dirty="0">
                          <a:effectLst/>
                        </a:rPr>
                        <a:t>– Alumni share their professional pathway and experience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effectLst/>
                        </a:rPr>
                        <a:t>[10-min </a:t>
                      </a:r>
                      <a:r>
                        <a:rPr lang="en-GB" sz="1200" b="0" i="1" dirty="0">
                          <a:effectLst/>
                        </a:rPr>
                        <a:t>presentations, followed by </a:t>
                      </a:r>
                      <a:r>
                        <a:rPr lang="en-GB" sz="1200" b="0" i="1" dirty="0" smtClean="0">
                          <a:effectLst/>
                        </a:rPr>
                        <a:t>30-min </a:t>
                      </a:r>
                      <a:r>
                        <a:rPr lang="en-GB" sz="1200" b="0" i="1" dirty="0">
                          <a:effectLst/>
                        </a:rPr>
                        <a:t>panel for questions]</a:t>
                      </a:r>
                      <a:endParaRPr lang="en-GB" sz="1200" b="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168395"/>
                  </a:ext>
                </a:extLst>
              </a:tr>
              <a:tr h="3069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11:10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Alex Priestley</a:t>
                      </a:r>
                      <a:r>
                        <a:rPr lang="en-GB" sz="1400" dirty="0" smtClean="0">
                          <a:effectLst/>
                        </a:rPr>
                        <a:t>, Learning Consultant and EUCOS Network Manager, Met Office</a:t>
                      </a:r>
                      <a:endParaRPr lang="en-GB" sz="1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7458643"/>
                  </a:ext>
                </a:extLst>
              </a:tr>
              <a:tr h="2581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11:20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Vanessa Burton</a:t>
                      </a:r>
                      <a:r>
                        <a:rPr lang="en-GB" sz="1400" dirty="0" smtClean="0">
                          <a:effectLst/>
                        </a:rPr>
                        <a:t>, Conservation adviser, Woodland Trust, Edinburgh</a:t>
                      </a:r>
                      <a:endParaRPr lang="en-GB" sz="1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2739977"/>
                  </a:ext>
                </a:extLst>
              </a:tr>
              <a:tr h="2581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11:30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Andrew Griffiths</a:t>
                      </a:r>
                      <a:r>
                        <a:rPr lang="en-GB" sz="1400" dirty="0" smtClean="0">
                          <a:effectLst/>
                        </a:rPr>
                        <a:t>, Sample Coordinator &amp; Field Biologist, Royal Botanic Garden Edinburg</a:t>
                      </a:r>
                      <a:endParaRPr lang="en-GB" sz="1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7646012"/>
                  </a:ext>
                </a:extLst>
              </a:tr>
              <a:tr h="2581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strike="sng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11:40</a:t>
                      </a:r>
                      <a:endParaRPr lang="en-GB" sz="1400" b="1" strike="sng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strike="sngStrike" baseline="0" dirty="0" smtClean="0">
                          <a:effectLst/>
                        </a:rPr>
                        <a:t>Charlie Bunce</a:t>
                      </a:r>
                      <a:r>
                        <a:rPr lang="en-GB" sz="1400" strike="sngStrike" baseline="0" dirty="0" smtClean="0">
                          <a:effectLst/>
                        </a:rPr>
                        <a:t>, Head of Geospatial Technology at Trade in Space, Edinburgh</a:t>
                      </a:r>
                      <a:endParaRPr lang="en-GB" sz="1400" strike="sngStrike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9694299"/>
                  </a:ext>
                </a:extLst>
              </a:tr>
              <a:tr h="4666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11:50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Haydn</a:t>
                      </a:r>
                      <a:r>
                        <a:rPr lang="en-GB" sz="1400" b="1" baseline="0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Thomas</a:t>
                      </a:r>
                      <a:r>
                        <a:rPr lang="en-GB" sz="1400" dirty="0" smtClean="0">
                          <a:effectLst/>
                        </a:rPr>
                        <a:t>, Head of Deposit Return Scheme Policy, Environment and Forestry Directorate at The Scottish Government, Edinburgh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0262277"/>
                  </a:ext>
                </a:extLst>
              </a:tr>
              <a:tr h="317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12:00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Question</a:t>
                      </a:r>
                      <a:r>
                        <a:rPr lang="en-GB" sz="1400" b="1" baseline="0" dirty="0" smtClean="0">
                          <a:effectLst/>
                        </a:rPr>
                        <a:t> Panel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7683910"/>
                  </a:ext>
                </a:extLst>
              </a:tr>
              <a:tr h="31780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12:30: </a:t>
                      </a:r>
                      <a:r>
                        <a:rPr lang="en-GB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  <a:endParaRPr lang="en-GB" sz="14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GB" sz="14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4059476"/>
                  </a:ext>
                </a:extLst>
              </a:tr>
              <a:tr h="40657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13:30-16:00: Non-Academic Career Pathways</a:t>
                      </a:r>
                      <a:endParaRPr lang="en-GB" sz="20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88476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969" y="1470007"/>
            <a:ext cx="3200400" cy="4800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52893" y="6260123"/>
            <a:ext cx="12543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Photo by </a:t>
            </a:r>
            <a:r>
              <a:rPr lang="en-GB" sz="800" dirty="0">
                <a:hlinkClick r:id="rId4"/>
              </a:rPr>
              <a:t>Xin</a:t>
            </a:r>
            <a:r>
              <a:rPr lang="en-GB" sz="800" dirty="0"/>
              <a:t> on </a:t>
            </a:r>
            <a:r>
              <a:rPr lang="en-GB" sz="800" dirty="0" err="1">
                <a:hlinkClick r:id="rId5"/>
              </a:rPr>
              <a:t>Unsplash</a:t>
            </a: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153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39" y="1242646"/>
            <a:ext cx="4334852" cy="433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723" y="1242646"/>
            <a:ext cx="9853246" cy="433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600" dirty="0" smtClean="0">
                <a:solidFill>
                  <a:srgbClr val="00B0F0"/>
                </a:solidFill>
                <a:latin typeface="Matura MT Script Capitals" panose="03020802060602070202" pitchFamily="66" charset="0"/>
              </a:rPr>
              <a:t>What</a:t>
            </a:r>
            <a:r>
              <a:rPr lang="en-GB" sz="16600" dirty="0" smtClean="0">
                <a:solidFill>
                  <a:schemeClr val="bg1">
                    <a:lumMod val="50000"/>
                  </a:schemeClr>
                </a:solidFill>
                <a:latin typeface="Matura MT Script Capitals" panose="03020802060602070202" pitchFamily="66" charset="0"/>
              </a:rPr>
              <a:t> </a:t>
            </a:r>
            <a:br>
              <a:rPr lang="en-GB" sz="16600" dirty="0" smtClean="0">
                <a:solidFill>
                  <a:schemeClr val="bg1">
                    <a:lumMod val="50000"/>
                  </a:schemeClr>
                </a:solidFill>
                <a:latin typeface="Matura MT Script Capitals" panose="03020802060602070202" pitchFamily="66" charset="0"/>
              </a:rPr>
            </a:br>
            <a:r>
              <a:rPr lang="en-GB" sz="16600" dirty="0" smtClean="0">
                <a:solidFill>
                  <a:srgbClr val="FFC000"/>
                </a:solidFill>
                <a:latin typeface="Matura MT Script Capitals" panose="03020802060602070202" pitchFamily="66" charset="0"/>
              </a:rPr>
              <a:t>is</a:t>
            </a:r>
            <a:r>
              <a:rPr lang="en-GB" sz="16600" dirty="0" smtClean="0">
                <a:solidFill>
                  <a:schemeClr val="bg1">
                    <a:lumMod val="5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en-GB" sz="16600" dirty="0" smtClean="0">
                <a:solidFill>
                  <a:srgbClr val="92D050"/>
                </a:solidFill>
                <a:latin typeface="Matura MT Script Capitals" panose="03020802060602070202" pitchFamily="66" charset="0"/>
              </a:rPr>
              <a:t>next</a:t>
            </a:r>
            <a:endParaRPr lang="en-GB" sz="16600" dirty="0">
              <a:solidFill>
                <a:srgbClr val="92D050"/>
              </a:solidFill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9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608" y="2966224"/>
            <a:ext cx="5936375" cy="3431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506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</a:rPr>
              <a:t>Getting prepared to your post-PhD during your PhD studies</a:t>
            </a: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1994"/>
            <a:ext cx="9588190" cy="56299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Training</a:t>
            </a:r>
          </a:p>
          <a:p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29161"/>
            <a:ext cx="9588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DTP training</a:t>
            </a:r>
            <a:r>
              <a:rPr lang="en-GB" dirty="0"/>
              <a:t>:</a:t>
            </a:r>
            <a:r>
              <a:rPr lang="en-GB" dirty="0" smtClean="0"/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G</a:t>
            </a:r>
            <a:r>
              <a:rPr lang="en-GB" dirty="0" smtClean="0"/>
              <a:t>eneric/transferable skills (exploring NERC funding, writing, presenting, media and outreach, research impact and innovation) – including the ECCI training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Tailored training depending on your needs/project research</a:t>
            </a:r>
          </a:p>
          <a:p>
            <a:pPr lvl="1"/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450551" y="3141415"/>
            <a:ext cx="78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Prezi</a:t>
            </a:r>
            <a:endParaRPr lang="en-GB" sz="28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10417883" y="3599848"/>
            <a:ext cx="371993" cy="21187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7589" y="3206433"/>
            <a:ext cx="1468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DTP training</a:t>
            </a:r>
            <a:br>
              <a:rPr lang="en-GB" sz="28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 overview</a:t>
            </a:r>
            <a:endParaRPr lang="en-GB" sz="28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10800000" flipV="1">
            <a:off x="5228044" y="4160539"/>
            <a:ext cx="381022" cy="37016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5904" r="6806" b="8368"/>
          <a:stretch/>
        </p:blipFill>
        <p:spPr>
          <a:xfrm>
            <a:off x="445749" y="3396341"/>
            <a:ext cx="4710288" cy="33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7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515600" cy="666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</a:rPr>
              <a:t>Getting prepared to your post-PhD during your PhD studies</a:t>
            </a: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131994"/>
            <a:ext cx="9588190" cy="562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Training</a:t>
            </a:r>
          </a:p>
          <a:p>
            <a:endParaRPr lang="en-GB" sz="3200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838200" y="1989019"/>
            <a:ext cx="6913990" cy="295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 smtClean="0"/>
              <a:t>IAD training: </a:t>
            </a:r>
          </a:p>
          <a:p>
            <a:pPr lvl="1"/>
            <a:r>
              <a:rPr lang="en-GB" sz="1800" dirty="0" smtClean="0"/>
              <a:t>Research planning and management</a:t>
            </a:r>
          </a:p>
          <a:p>
            <a:pPr lvl="1"/>
            <a:r>
              <a:rPr lang="en-GB" sz="1800" dirty="0" smtClean="0"/>
              <a:t>Communication and Impact</a:t>
            </a:r>
          </a:p>
          <a:p>
            <a:pPr lvl="1"/>
            <a:r>
              <a:rPr lang="en-GB" sz="1800" dirty="0" smtClean="0"/>
              <a:t>Writing and publishing</a:t>
            </a:r>
          </a:p>
          <a:p>
            <a:pPr lvl="1"/>
            <a:r>
              <a:rPr lang="en-GB" sz="1800" dirty="0" smtClean="0"/>
              <a:t>Digital and Library Skills</a:t>
            </a:r>
          </a:p>
          <a:p>
            <a:pPr lvl="1"/>
            <a:r>
              <a:rPr lang="en-GB" sz="1800" dirty="0" smtClean="0"/>
              <a:t>Statistics</a:t>
            </a:r>
          </a:p>
          <a:p>
            <a:pPr lvl="1"/>
            <a:r>
              <a:rPr lang="en-GB" sz="1800" dirty="0" smtClean="0"/>
              <a:t>Personal Effectiveness</a:t>
            </a:r>
          </a:p>
          <a:p>
            <a:pPr lvl="1"/>
            <a:r>
              <a:rPr lang="en-GB" sz="1800" dirty="0" smtClean="0"/>
              <a:t>Public Engagement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dirty="0" smtClean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99" y="2236546"/>
            <a:ext cx="4070737" cy="185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5161" y="4302474"/>
            <a:ext cx="334536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Conference and Event Organising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4033" y="5183782"/>
            <a:ext cx="412649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Facilitation Skills for Public Engagement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708237" y="5062679"/>
            <a:ext cx="3141899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Imposter Syndrome | Getting out of your own way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449659" y="6067618"/>
            <a:ext cx="609600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Managing your work 1: your time, your energy and your goals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08238" y="4319507"/>
            <a:ext cx="3141898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lt1"/>
                </a:solidFill>
              </a:rPr>
              <a:t>Mindfulness-Based Wellbeing for Doctoral Students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0703" y="5625126"/>
            <a:ext cx="508495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Networking and Personal Marketing Skills Workshop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08237" y="5809792"/>
            <a:ext cx="3141899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lt1"/>
                </a:solidFill>
              </a:rPr>
              <a:t>Finding a balance: student and parenting responsibilities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64396" y="4729067"/>
            <a:ext cx="389613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lt1"/>
                </a:solidFill>
              </a:rPr>
              <a:t>Handling Presentation Difficulties (PGR)</a:t>
            </a:r>
          </a:p>
        </p:txBody>
      </p:sp>
    </p:spTree>
    <p:extLst>
      <p:ext uri="{BB962C8B-B14F-4D97-AF65-F5344CB8AC3E}">
        <p14:creationId xmlns:p14="http://schemas.microsoft.com/office/powerpoint/2010/main" val="8164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5348"/>
            <a:ext cx="6610815" cy="4092496"/>
          </a:xfrm>
        </p:spPr>
        <p:txBody>
          <a:bodyPr>
            <a:normAutofit/>
          </a:bodyPr>
          <a:lstStyle/>
          <a:p>
            <a:r>
              <a:rPr lang="en-GB" dirty="0" smtClean="0"/>
              <a:t>E4 PIP – Professional Internship Placement </a:t>
            </a:r>
          </a:p>
          <a:p>
            <a:r>
              <a:rPr lang="en-GB" dirty="0" smtClean="0"/>
              <a:t>ECCI Consultancy placements </a:t>
            </a:r>
          </a:p>
          <a:p>
            <a:r>
              <a:rPr lang="en-GB" dirty="0" smtClean="0"/>
              <a:t>UKRI Policy internship and other </a:t>
            </a:r>
            <a:r>
              <a:rPr lang="en-GB" dirty="0"/>
              <a:t>UKRI funded placement opportunities such as </a:t>
            </a:r>
            <a:r>
              <a:rPr lang="en-GB" dirty="0" err="1" smtClean="0"/>
              <a:t>Globalink</a:t>
            </a:r>
            <a:r>
              <a:rPr lang="en-GB" dirty="0" smtClean="0"/>
              <a:t> (research placement)</a:t>
            </a:r>
          </a:p>
          <a:p>
            <a:r>
              <a:rPr lang="en-GB" dirty="0" smtClean="0"/>
              <a:t>Externally paid placement/work experience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515600" cy="666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</a:rPr>
              <a:t>Getting prepared to your post-PhD during your PhD studies</a:t>
            </a: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131994"/>
            <a:ext cx="9588190" cy="562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smtClean="0"/>
              <a:t>2. Placements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031321"/>
              </a:clrFrom>
              <a:clrTo>
                <a:srgbClr val="03132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088">
            <a:off x="6264892" y="1668049"/>
            <a:ext cx="5600612" cy="56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7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IAD support: workshops and resources: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www.ed.ac.uk/institute-academic-development/learning-teaching/staff/tutors-demonstrators</a:t>
            </a:r>
            <a:endParaRPr lang="en-GB" dirty="0" smtClean="0"/>
          </a:p>
          <a:p>
            <a:r>
              <a:rPr lang="en-GB" dirty="0"/>
              <a:t>Accreditation for tutors and </a:t>
            </a:r>
            <a:r>
              <a:rPr lang="en-GB" dirty="0" smtClean="0"/>
              <a:t>demonstrators via the Higher </a:t>
            </a:r>
            <a:r>
              <a:rPr lang="en-GB" dirty="0"/>
              <a:t>Education Academy </a:t>
            </a:r>
            <a:r>
              <a:rPr lang="en-GB" dirty="0" smtClean="0"/>
              <a:t>(HEA) &amp; the Edinburgh teaching Award (</a:t>
            </a:r>
            <a:r>
              <a:rPr lang="en-GB" dirty="0" err="1" smtClean="0"/>
              <a:t>EdTA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www.ed.ac.uk/institute-academic-development/learning-teaching/staff/tutors-demonstrators/accreditation</a:t>
            </a:r>
            <a:endParaRPr lang="en-GB" dirty="0" smtClean="0"/>
          </a:p>
          <a:p>
            <a:r>
              <a:rPr lang="en-GB" dirty="0"/>
              <a:t>Individual </a:t>
            </a:r>
            <a:r>
              <a:rPr lang="en-GB" dirty="0" smtClean="0"/>
              <a:t>consultations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515600" cy="666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</a:rPr>
              <a:t>Getting prepared to your post-PhD during your PhD studies</a:t>
            </a: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131994"/>
            <a:ext cx="9588190" cy="562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3</a:t>
            </a:r>
            <a:r>
              <a:rPr lang="en-GB" sz="3200" dirty="0" smtClean="0"/>
              <a:t>. Tutoring and Demonstrating</a:t>
            </a:r>
          </a:p>
        </p:txBody>
      </p:sp>
    </p:spTree>
    <p:extLst>
      <p:ext uri="{BB962C8B-B14F-4D97-AF65-F5344CB8AC3E}">
        <p14:creationId xmlns:p14="http://schemas.microsoft.com/office/powerpoint/2010/main" val="137272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1800" b="1" dirty="0" smtClean="0"/>
              <a:t>Working with young people</a:t>
            </a:r>
          </a:p>
          <a:p>
            <a:pPr lvl="1" fontAlgn="base"/>
            <a:r>
              <a:rPr lang="en-GB" sz="1400" b="1" dirty="0" smtClean="0"/>
              <a:t>WP </a:t>
            </a:r>
            <a:r>
              <a:rPr lang="en-GB" sz="1400" b="1" dirty="0"/>
              <a:t>Primary Transitions:</a:t>
            </a:r>
            <a:r>
              <a:rPr lang="en-GB" sz="1400" dirty="0"/>
              <a:t>  30 min online practical science lessons with Primary 7 (age 11-12) in Widening Participation Schools in Edinburgh </a:t>
            </a:r>
            <a:r>
              <a:rPr lang="en-GB" sz="1800" dirty="0" smtClean="0"/>
              <a:t>- </a:t>
            </a:r>
            <a:r>
              <a:rPr lang="en-GB" sz="1400" dirty="0" smtClean="0"/>
              <a:t>Contact</a:t>
            </a:r>
            <a:r>
              <a:rPr lang="en-GB" sz="1400" dirty="0"/>
              <a:t>: </a:t>
            </a:r>
            <a:r>
              <a:rPr lang="en-GB" sz="1400" u="sng" dirty="0">
                <a:hlinkClick r:id="rId2"/>
              </a:rPr>
              <a:t>Kay.Douglas@ed.ac.uk</a:t>
            </a:r>
            <a:r>
              <a:rPr lang="en-GB" sz="1400" dirty="0"/>
              <a:t> </a:t>
            </a:r>
          </a:p>
          <a:p>
            <a:pPr lvl="1" fontAlgn="base"/>
            <a:r>
              <a:rPr lang="en-GB" sz="1400" b="1" dirty="0"/>
              <a:t>Geoscience Outreach </a:t>
            </a:r>
            <a:r>
              <a:rPr lang="en-GB" sz="1400" b="1" dirty="0" smtClean="0"/>
              <a:t>&amp; Engagement course</a:t>
            </a:r>
            <a:r>
              <a:rPr lang="en-GB" sz="1400" dirty="0" smtClean="0"/>
              <a:t>: </a:t>
            </a:r>
            <a:r>
              <a:rPr lang="en-GB" sz="1400" dirty="0"/>
              <a:t>PhD students support the development of Open Educational Resources (OERs) to schools worldwide.  </a:t>
            </a:r>
            <a:br>
              <a:rPr lang="en-GB" sz="1400" dirty="0"/>
            </a:br>
            <a:r>
              <a:rPr lang="en-GB" sz="1400" dirty="0"/>
              <a:t>Full list of output:</a:t>
            </a:r>
            <a:r>
              <a:rPr lang="en-GB" sz="1800" dirty="0"/>
              <a:t> </a:t>
            </a:r>
            <a:r>
              <a:rPr lang="en-GB" sz="1400" u="sng" dirty="0">
                <a:hlinkClick r:id="rId3"/>
              </a:rPr>
              <a:t>https://www.tes.com/teaching-resources/shop/OpenEd</a:t>
            </a:r>
            <a:r>
              <a:rPr lang="en-GB" sz="1400" dirty="0"/>
              <a:t> </a:t>
            </a:r>
            <a:r>
              <a:rPr lang="en-GB" sz="1400" dirty="0" smtClean="0"/>
              <a:t> </a:t>
            </a:r>
            <a:r>
              <a:rPr lang="en-GB" sz="1400" dirty="0"/>
              <a:t>Contact: </a:t>
            </a:r>
            <a:r>
              <a:rPr lang="en-GB" sz="1400" u="sng" dirty="0">
                <a:hlinkClick r:id="rId2"/>
              </a:rPr>
              <a:t>Kay.Douglas@ed.ac.uk</a:t>
            </a:r>
            <a:r>
              <a:rPr lang="en-GB" sz="1100" dirty="0"/>
              <a:t> </a:t>
            </a:r>
          </a:p>
          <a:p>
            <a:pPr lvl="1" fontAlgn="base"/>
            <a:r>
              <a:rPr lang="en-GB" sz="1400" b="1" dirty="0"/>
              <a:t>LEAPS (</a:t>
            </a:r>
            <a:r>
              <a:rPr lang="en-GB" sz="1400" b="1" dirty="0" err="1"/>
              <a:t>Lothians</a:t>
            </a:r>
            <a:r>
              <a:rPr lang="en-GB" sz="1400" b="1" dirty="0"/>
              <a:t> Equal Access Programme for Schools) </a:t>
            </a:r>
            <a:r>
              <a:rPr lang="en-GB" sz="1400" dirty="0"/>
              <a:t>local outreach programme that aims to raise awareness of opportunities in higher education and increase the number of students going to college or university. </a:t>
            </a:r>
            <a:br>
              <a:rPr lang="en-GB" sz="1400" dirty="0"/>
            </a:br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www.ed.ac.uk/studying/undergraduate/access-edinburgh/high-school-students/lothians-equal-access-programme-for-schools-leaps</a:t>
            </a:r>
            <a:endParaRPr lang="en-GB" sz="1400" b="1" dirty="0" smtClean="0"/>
          </a:p>
          <a:p>
            <a:pPr marL="457200" lvl="1" indent="0" fontAlgn="base">
              <a:buNone/>
            </a:pPr>
            <a:r>
              <a:rPr lang="en-GB" sz="1400" dirty="0" smtClean="0"/>
              <a:t>	Contact</a:t>
            </a:r>
            <a:r>
              <a:rPr lang="en-GB" sz="1400" dirty="0"/>
              <a:t>: </a:t>
            </a:r>
            <a:r>
              <a:rPr lang="en-GB" sz="1400" dirty="0">
                <a:hlinkClick r:id="rId5"/>
              </a:rPr>
              <a:t>wpteam@ed.ac.uk</a:t>
            </a:r>
            <a:r>
              <a:rPr lang="en-GB" sz="1400" dirty="0"/>
              <a:t> </a:t>
            </a:r>
            <a:endParaRPr lang="en-GB" sz="1400" dirty="0" smtClean="0"/>
          </a:p>
          <a:p>
            <a:pPr fontAlgn="base"/>
            <a:r>
              <a:rPr lang="en-GB" sz="1800" b="1" dirty="0" smtClean="0"/>
              <a:t>Participating in festivals and public engagement events</a:t>
            </a:r>
          </a:p>
          <a:p>
            <a:pPr lvl="1" fontAlgn="base"/>
            <a:r>
              <a:rPr lang="en-GB" sz="1400" dirty="0" smtClean="0"/>
              <a:t>Edinburgh Science Festival – Annual in April</a:t>
            </a:r>
          </a:p>
          <a:p>
            <a:pPr lvl="1" fontAlgn="base"/>
            <a:r>
              <a:rPr lang="en-GB" sz="1400" dirty="0" smtClean="0"/>
              <a:t>Midlothian Science Festival</a:t>
            </a:r>
          </a:p>
          <a:p>
            <a:pPr lvl="1" fontAlgn="base"/>
            <a:r>
              <a:rPr lang="en-GB" sz="1400" dirty="0"/>
              <a:t>Pint of Science </a:t>
            </a:r>
            <a:r>
              <a:rPr lang="en-GB" sz="1400" dirty="0" smtClean="0"/>
              <a:t>– 22-24 </a:t>
            </a:r>
            <a:r>
              <a:rPr lang="en-GB" sz="1400" dirty="0"/>
              <a:t>May </a:t>
            </a:r>
            <a:r>
              <a:rPr lang="en-GB" sz="1400" dirty="0" smtClean="0"/>
              <a:t>2023 (Worldwide)</a:t>
            </a:r>
          </a:p>
          <a:p>
            <a:pPr lvl="1" fontAlgn="base"/>
            <a:r>
              <a:rPr lang="en-GB" sz="1400" dirty="0" smtClean="0"/>
              <a:t>Partners events (Dynamic Earth, RBGE, RSPB, CEH, Met Office etc.)</a:t>
            </a:r>
          </a:p>
          <a:p>
            <a:pPr lvl="1" fontAlgn="base"/>
            <a:r>
              <a:rPr lang="en-GB" sz="1400" dirty="0" smtClean="0"/>
              <a:t>Social Medias events (online presentations)</a:t>
            </a:r>
            <a:endParaRPr lang="en-GB" sz="1400" b="1" dirty="0" smtClean="0"/>
          </a:p>
          <a:p>
            <a:pPr fontAlgn="base"/>
            <a:endParaRPr lang="en-GB" sz="1800" dirty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515600" cy="666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</a:rPr>
              <a:t>Getting prepared to your post-PhD during your PhD studies</a:t>
            </a: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131994"/>
            <a:ext cx="9588190" cy="562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smtClean="0"/>
              <a:t>4. Outreach opportunities</a:t>
            </a:r>
          </a:p>
        </p:txBody>
      </p:sp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64"/>
          <a:stretch/>
        </p:blipFill>
        <p:spPr bwMode="auto">
          <a:xfrm>
            <a:off x="8886170" y="4898034"/>
            <a:ext cx="2621618" cy="188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58" y="5042160"/>
            <a:ext cx="1873936" cy="14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of the Leaps 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34"/>
          <a:stretch/>
        </p:blipFill>
        <p:spPr bwMode="auto">
          <a:xfrm>
            <a:off x="8424206" y="4092497"/>
            <a:ext cx="2621618" cy="8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29355"/>
            <a:ext cx="2217234" cy="501612"/>
          </a:xfrm>
        </p:spPr>
        <p:txBody>
          <a:bodyPr/>
          <a:lstStyle/>
          <a:p>
            <a:pPr algn="l"/>
            <a:r>
              <a:rPr lang="en-GB" dirty="0" smtClean="0"/>
              <a:t>E4 PDS scheme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515600" cy="666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</a:rPr>
              <a:t>Getting prepared to your post-PhD during your PhD studies</a:t>
            </a: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131994"/>
            <a:ext cx="9588190" cy="562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5</a:t>
            </a:r>
            <a:r>
              <a:rPr lang="en-GB" sz="3200" dirty="0" smtClean="0"/>
              <a:t>. Publications</a:t>
            </a:r>
          </a:p>
        </p:txBody>
      </p:sp>
      <p:pic>
        <p:nvPicPr>
          <p:cNvPr id="5124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7703">
            <a:off x="7155994" y="2222630"/>
            <a:ext cx="3147922" cy="419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786">
            <a:off x="5017098" y="2144259"/>
            <a:ext cx="3163734" cy="421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3915">
            <a:off x="3364061" y="2217782"/>
            <a:ext cx="3085154" cy="418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1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</a:rPr>
              <a:t>Getting prepared to your post-PhD during your PhD studies</a:t>
            </a: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409192"/>
            <a:ext cx="9588190" cy="56299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Training</a:t>
            </a:r>
          </a:p>
          <a:p>
            <a:endParaRPr lang="en-GB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171763"/>
            <a:ext cx="9588190" cy="562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smtClean="0"/>
              <a:t>2. Placements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934334"/>
            <a:ext cx="9588190" cy="562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3</a:t>
            </a:r>
            <a:r>
              <a:rPr lang="en-GB" sz="3200" dirty="0" smtClean="0"/>
              <a:t>. Tutoring and Demonstrating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3696905"/>
            <a:ext cx="9588190" cy="562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smtClean="0"/>
              <a:t>4. Outreach opportunities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4459476"/>
            <a:ext cx="9588190" cy="562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5</a:t>
            </a:r>
            <a:r>
              <a:rPr lang="en-GB" sz="3200" dirty="0" smtClean="0"/>
              <a:t>. Publications</a:t>
            </a:r>
          </a:p>
        </p:txBody>
      </p:sp>
    </p:spTree>
    <p:extLst>
      <p:ext uri="{BB962C8B-B14F-4D97-AF65-F5344CB8AC3E}">
        <p14:creationId xmlns:p14="http://schemas.microsoft.com/office/powerpoint/2010/main" val="414540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574</TotalTime>
  <Words>633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Freestyle Script</vt:lpstr>
      <vt:lpstr>Matura MT Script Capitals</vt:lpstr>
      <vt:lpstr>Times New Roman</vt:lpstr>
      <vt:lpstr>Wingdings</vt:lpstr>
      <vt:lpstr>Office Theme</vt:lpstr>
      <vt:lpstr>PowerPoint Presentation</vt:lpstr>
      <vt:lpstr>PowerPoint Presentation</vt:lpstr>
      <vt:lpstr>Getting prepared to your post-PhD during your PhD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prepared to your post-PhD during your PhD studies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Stephanie</dc:creator>
  <cp:lastModifiedBy>Stephanie Robin</cp:lastModifiedBy>
  <cp:revision>34</cp:revision>
  <dcterms:created xsi:type="dcterms:W3CDTF">2020-04-24T09:27:41Z</dcterms:created>
  <dcterms:modified xsi:type="dcterms:W3CDTF">2023-04-26T16:19:08Z</dcterms:modified>
</cp:coreProperties>
</file>