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57" r:id="rId4"/>
    <p:sldId id="258" r:id="rId5"/>
    <p:sldId id="260" r:id="rId6"/>
    <p:sldId id="261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0"/>
    <p:restoredTop sz="94718"/>
  </p:normalViewPr>
  <p:slideViewPr>
    <p:cSldViewPr snapToGrid="0" snapToObjects="1">
      <p:cViewPr varScale="1">
        <p:scale>
          <a:sx n="116" d="100"/>
          <a:sy n="116" d="100"/>
        </p:scale>
        <p:origin x="1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6B85C-555B-4C40-A641-E11126722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66C2F-FEFE-EC4C-A806-C2D8EB1A5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562C8-31D1-3A49-B643-E71128B3D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6C5A-5F4D-374C-8AD6-E1617F8C3571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B7FFF-6E62-C14D-AB91-C19705B3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ED059-A778-6242-A2B8-1D9DF785B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F9B7-C6DF-CC47-8F6F-7A148D503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67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375D6-7F3E-4041-A46F-AF5E35850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4D8083-3807-7340-9381-F70D03655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7FF9D-5F6A-3942-8D0A-84D931ABA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6C5A-5F4D-374C-8AD6-E1617F8C3571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9302A-1727-3847-9F15-B94F5F774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2ED05-C556-F14F-926C-21CBF36E5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F9B7-C6DF-CC47-8F6F-7A148D503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82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D83B88-3A0C-9940-94C1-C9B91E03C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68191-76A4-AA4C-9AE5-9DCA1EDFC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7FFB7-3687-464B-931B-758134EC7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6C5A-5F4D-374C-8AD6-E1617F8C3571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7ABD5-A059-E943-9090-81EDD6B98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C3728-0A04-6648-AC68-D76139AA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F9B7-C6DF-CC47-8F6F-7A148D503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8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ED865-3F1A-9B43-972C-F52A44F82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A34A5-F3CD-AD4E-81A3-B1D7E518C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F5C33-10B8-2447-8FED-215D52F71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6C5A-5F4D-374C-8AD6-E1617F8C3571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4CC03-713F-B847-B70B-4C26078D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668D8-6C60-8C42-BD9C-FCD373ED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F9B7-C6DF-CC47-8F6F-7A148D503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39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4C16B-A64F-804F-9BAB-F577C65B3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D3B0E-2406-6F44-9826-A6F49379A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C3C85-8BAC-5D46-BE1D-958259DD7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6C5A-5F4D-374C-8AD6-E1617F8C3571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F63C9-AA83-0E4A-BD7B-FDF0FE95E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1362-6851-B643-BBD8-0532DB99E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F9B7-C6DF-CC47-8F6F-7A148D503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0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C1406-2C66-1E4C-B08F-851DAB9E4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404E0-01C4-C749-9A2E-2BA5A4030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1478F-ECCF-A64F-928E-27DBB44BD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8DF5F-BCA9-674E-823D-7CA6EE20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6C5A-5F4D-374C-8AD6-E1617F8C3571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64D06-AF42-7248-AA12-4C153A87F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49B92-051F-6C41-825E-47E3115B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F9B7-C6DF-CC47-8F6F-7A148D503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15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6F24-B686-9C4F-B9D2-99A35B0D9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C9807-D2C8-944E-9297-3D09AD4C9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BA78F-2CED-4243-8ECF-32309DB82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625DC-2FFC-284A-970B-BBCD93F89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C9B3A9-39B4-EA4B-986F-16D813A7F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2A1D85-5A6D-4C49-A0F3-D5E8EDC9F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6C5A-5F4D-374C-8AD6-E1617F8C3571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2D9A9E-DE86-9844-8EC0-C85FC15C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1E59CF-1C51-794B-85B0-BAA55B49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F9B7-C6DF-CC47-8F6F-7A148D503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29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81CA5-B769-C244-94EF-F2014FABE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D43D68-2B89-A546-9755-0E456E5C3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6C5A-5F4D-374C-8AD6-E1617F8C3571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C17EB-C2EB-D040-9FC0-778007D92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E18F2-9031-E547-ABB7-5901DC981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F9B7-C6DF-CC47-8F6F-7A148D503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4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8F32E8-2EAA-8B45-B811-FD4DB7B2F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6C5A-5F4D-374C-8AD6-E1617F8C3571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009E67-62F1-434C-A12A-C01FE90FA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9D86C-44F7-944B-9659-ACDF843B5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F9B7-C6DF-CC47-8F6F-7A148D503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60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44732-600D-884E-B97F-3CB6BF231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95D76-6D4E-1647-8350-50976A8E8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6216C2-442E-3448-A31C-30E213DB6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8F7D9-2C07-FA48-8CC8-608483AA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6C5A-5F4D-374C-8AD6-E1617F8C3571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081D8-4F6B-6145-9F7B-72D71023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9C8BC-2948-A446-B3C9-2040D2F22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F9B7-C6DF-CC47-8F6F-7A148D503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88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942FF-2F1B-0C48-8C3B-F8C3C6819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DB0460-F807-104F-A8FE-FF9D61BA15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38436-AAD4-4045-9041-6360D32CC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5ED65-0197-F146-BA52-400CD5A43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6C5A-5F4D-374C-8AD6-E1617F8C3571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71457-E9DE-5E45-9F67-922AD46E7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7414F-32A7-884D-8A43-5FEB658A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F9B7-C6DF-CC47-8F6F-7A148D503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3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1739EC-C317-164B-AA60-CB7620DCE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91693-D6EC-F244-8ABF-B91A898F2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4A928-6CB1-B14B-A1D8-16DA7CC53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B6C5A-5F4D-374C-8AD6-E1617F8C3571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9102C-D73A-5243-985D-563836A95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5CEFF-DFDB-A348-8720-A2814D81F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9F9B7-C6DF-CC47-8F6F-7A148D503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11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stol.ac.uk/staffdevelopment/academic/researchstaffhub/academic-career/" TargetMode="External"/><Relationship Id="rId2" Type="http://schemas.openxmlformats.org/officeDocument/2006/relationships/hyperlink" Target="https://www.elsevier.com/connect/10-rules-to-survive-in-the-marvellous-but-sinuous-world-of-academia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crcentral.org/fundings" TargetMode="External"/><Relationship Id="rId4" Type="http://schemas.openxmlformats.org/officeDocument/2006/relationships/hyperlink" Target="https://www.vitae.ac.uk/researcher-careers/pursuing-an-academic-care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52D1B9-AE07-7C40-B238-51AA9DFD36B6}"/>
              </a:ext>
            </a:extLst>
          </p:cNvPr>
          <p:cNvSpPr txBox="1"/>
          <p:nvPr/>
        </p:nvSpPr>
        <p:spPr>
          <a:xfrm>
            <a:off x="943305" y="639991"/>
            <a:ext cx="39669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i="1"/>
              <a:t>Academic Careers</a:t>
            </a:r>
            <a:endParaRPr lang="en-GB" sz="4000" b="1" i="1" dirty="0"/>
          </a:p>
        </p:txBody>
      </p:sp>
    </p:spTree>
    <p:extLst>
      <p:ext uri="{BB962C8B-B14F-4D97-AF65-F5344CB8AC3E}">
        <p14:creationId xmlns:p14="http://schemas.microsoft.com/office/powerpoint/2010/main" val="26804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52D1B9-AE07-7C40-B238-51AA9DFD36B6}"/>
              </a:ext>
            </a:extLst>
          </p:cNvPr>
          <p:cNvSpPr txBox="1"/>
          <p:nvPr/>
        </p:nvSpPr>
        <p:spPr>
          <a:xfrm>
            <a:off x="943305" y="639991"/>
            <a:ext cx="904946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i="1" dirty="0"/>
              <a:t>Options</a:t>
            </a:r>
          </a:p>
          <a:p>
            <a:endParaRPr lang="en-GB" sz="3200" dirty="0"/>
          </a:p>
          <a:p>
            <a:pPr>
              <a:spcAft>
                <a:spcPts val="600"/>
              </a:spcAft>
            </a:pPr>
            <a:r>
              <a:rPr lang="en-GB" sz="3200" dirty="0"/>
              <a:t>Academic job straight away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Postdoc on somebody else’s grant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Writing your own grant with you as a postdoc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Getting a fellowship (not on the first try)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Some other sort of job that is connected to academia</a:t>
            </a:r>
          </a:p>
        </p:txBody>
      </p:sp>
    </p:spTree>
    <p:extLst>
      <p:ext uri="{BB962C8B-B14F-4D97-AF65-F5344CB8AC3E}">
        <p14:creationId xmlns:p14="http://schemas.microsoft.com/office/powerpoint/2010/main" val="379707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52D1B9-AE07-7C40-B238-51AA9DFD36B6}"/>
              </a:ext>
            </a:extLst>
          </p:cNvPr>
          <p:cNvSpPr txBox="1"/>
          <p:nvPr/>
        </p:nvSpPr>
        <p:spPr>
          <a:xfrm>
            <a:off x="704194" y="788276"/>
            <a:ext cx="11569706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i="1" dirty="0"/>
              <a:t>Things you need on an academic CV</a:t>
            </a:r>
          </a:p>
          <a:p>
            <a:endParaRPr lang="en-GB" dirty="0"/>
          </a:p>
          <a:p>
            <a:pPr>
              <a:spcAft>
                <a:spcPts val="600"/>
              </a:spcAft>
            </a:pPr>
            <a:r>
              <a:rPr lang="en-GB" sz="3200" dirty="0"/>
              <a:t>Evidence of being able to write papers (1</a:t>
            </a:r>
            <a:r>
              <a:rPr lang="en-GB" sz="3200" baseline="30000" dirty="0"/>
              <a:t>st</a:t>
            </a:r>
            <a:r>
              <a:rPr lang="en-GB" sz="3200" dirty="0"/>
              <a:t> author papers)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Evidence of a good collaborative network (co-authored publications)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Evidence of securing funding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Evidence of mentoring (e.g., supervising honours dissertations)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Evidence of teaching experience (being in front of classroom)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Evidence of networking (going to conferences, giving talks)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Evidence of interest in outreach / science communication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Evidence of being a collegiate in the workplace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21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52D1B9-AE07-7C40-B238-51AA9DFD36B6}"/>
              </a:ext>
            </a:extLst>
          </p:cNvPr>
          <p:cNvSpPr txBox="1"/>
          <p:nvPr/>
        </p:nvSpPr>
        <p:spPr>
          <a:xfrm>
            <a:off x="852673" y="520511"/>
            <a:ext cx="10486653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i="1" dirty="0"/>
              <a:t>Other things you can do</a:t>
            </a:r>
          </a:p>
          <a:p>
            <a:endParaRPr lang="en-GB" dirty="0"/>
          </a:p>
          <a:p>
            <a:pPr>
              <a:spcAft>
                <a:spcPts val="600"/>
              </a:spcAft>
            </a:pPr>
            <a:r>
              <a:rPr lang="en-GB" sz="3200" dirty="0"/>
              <a:t>Develop in-demand skills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Create an online presence (web-site, google scholar)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Create a </a:t>
            </a:r>
            <a:r>
              <a:rPr lang="en-GB" sz="3200" dirty="0" err="1"/>
              <a:t>github</a:t>
            </a:r>
            <a:r>
              <a:rPr lang="en-GB" sz="3200" dirty="0"/>
              <a:t> profile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Have twitter profile with lots of followers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Network (invite people you want to work with to come talk;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	go to meetings)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Spend time at place &amp; w/researchers where you want to work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‘Build a community around your research topic’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1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52D1B9-AE07-7C40-B238-51AA9DFD36B6}"/>
              </a:ext>
            </a:extLst>
          </p:cNvPr>
          <p:cNvSpPr txBox="1"/>
          <p:nvPr/>
        </p:nvSpPr>
        <p:spPr>
          <a:xfrm>
            <a:off x="897685" y="944157"/>
            <a:ext cx="10061793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i="1" dirty="0"/>
              <a:t>Challenges</a:t>
            </a:r>
          </a:p>
          <a:p>
            <a:endParaRPr lang="en-GB" dirty="0"/>
          </a:p>
          <a:p>
            <a:pPr>
              <a:spcAft>
                <a:spcPts val="600"/>
              </a:spcAft>
            </a:pPr>
            <a:r>
              <a:rPr lang="en-GB" sz="3200" dirty="0"/>
              <a:t>Switching fields can take time and multiple steps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Managing uncertainty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Mental health support often lacking (prof. and fam/friends)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Don’t have a peer group like you do as a PhD student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Working outside work hours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Competing interests / multiple demands on time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Accept imperfection</a:t>
            </a:r>
          </a:p>
        </p:txBody>
      </p:sp>
    </p:spTree>
    <p:extLst>
      <p:ext uri="{BB962C8B-B14F-4D97-AF65-F5344CB8AC3E}">
        <p14:creationId xmlns:p14="http://schemas.microsoft.com/office/powerpoint/2010/main" val="3877513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52D1B9-AE07-7C40-B238-51AA9DFD36B6}"/>
              </a:ext>
            </a:extLst>
          </p:cNvPr>
          <p:cNvSpPr txBox="1"/>
          <p:nvPr/>
        </p:nvSpPr>
        <p:spPr>
          <a:xfrm>
            <a:off x="565408" y="300876"/>
            <a:ext cx="10262809" cy="60324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i="1" dirty="0"/>
              <a:t>Advice</a:t>
            </a:r>
          </a:p>
          <a:p>
            <a:endParaRPr lang="en-GB" dirty="0"/>
          </a:p>
          <a:p>
            <a:pPr>
              <a:spcAft>
                <a:spcPts val="600"/>
              </a:spcAft>
            </a:pPr>
            <a:r>
              <a:rPr lang="en-GB" sz="3200" dirty="0"/>
              <a:t>Put yourself in a position to be lucky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Look for and accept support advice and support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Plan and be organised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Manage your time realistically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Must be self-motivated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Understand yourself and how you work best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Balance collegiality with reasonable boundaries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Surround yourself with good people – both in terms social</a:t>
            </a:r>
          </a:p>
          <a:p>
            <a:pPr>
              <a:spcAft>
                <a:spcPts val="600"/>
              </a:spcAft>
            </a:pPr>
            <a:r>
              <a:rPr lang="en-GB" sz="3200" dirty="0"/>
              <a:t>	interactions, talking science and successful role models</a:t>
            </a:r>
          </a:p>
        </p:txBody>
      </p:sp>
    </p:spTree>
    <p:extLst>
      <p:ext uri="{BB962C8B-B14F-4D97-AF65-F5344CB8AC3E}">
        <p14:creationId xmlns:p14="http://schemas.microsoft.com/office/powerpoint/2010/main" val="158158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52D1B9-AE07-7C40-B238-51AA9DFD36B6}"/>
              </a:ext>
            </a:extLst>
          </p:cNvPr>
          <p:cNvSpPr txBox="1"/>
          <p:nvPr/>
        </p:nvSpPr>
        <p:spPr>
          <a:xfrm>
            <a:off x="546539" y="977462"/>
            <a:ext cx="11159402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i="1" dirty="0"/>
              <a:t>Some Useful Links</a:t>
            </a:r>
          </a:p>
          <a:p>
            <a:endParaRPr lang="en-GB" dirty="0"/>
          </a:p>
          <a:p>
            <a:r>
              <a:rPr lang="en-GB" sz="2000" dirty="0">
                <a:hlinkClick r:id="rId2"/>
              </a:rPr>
              <a:t>https://www.ed.ac.uk/careers/students/postgraduates/phd-students</a:t>
            </a:r>
          </a:p>
          <a:p>
            <a:endParaRPr lang="en-GB" sz="2000" dirty="0"/>
          </a:p>
          <a:p>
            <a:r>
              <a:rPr lang="en-GB" sz="2000" dirty="0">
                <a:hlinkClick r:id="rId3"/>
              </a:rPr>
              <a:t>http://www.bristol.ac.uk/staffdevelopment/academic/researchstaffhub/academic-career/</a:t>
            </a:r>
            <a:r>
              <a:rPr lang="en-GB" sz="2000" dirty="0"/>
              <a:t> </a:t>
            </a:r>
          </a:p>
          <a:p>
            <a:endParaRPr lang="en-GB" sz="2000" dirty="0"/>
          </a:p>
          <a:p>
            <a:r>
              <a:rPr lang="en-GB" sz="2000" dirty="0">
                <a:hlinkClick r:id="rId4"/>
              </a:rPr>
              <a:t>https://www.vitae.ac.uk/researcher-careers/pursuing-an-academic-career</a:t>
            </a:r>
            <a:r>
              <a:rPr lang="en-GB" sz="2000" dirty="0"/>
              <a:t> </a:t>
            </a:r>
          </a:p>
          <a:p>
            <a:endParaRPr lang="en-GB" sz="2000" dirty="0">
              <a:hlinkClick r:id="rId2"/>
            </a:endParaRPr>
          </a:p>
          <a:p>
            <a:r>
              <a:rPr lang="en-GB" sz="2000" dirty="0">
                <a:hlinkClick r:id="rId2"/>
              </a:rPr>
              <a:t>https://www.elsevier.com/connect/10-rules-to-survive-in-the-marvellous-but-sinuous-world-of-academia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>
                <a:hlinkClick r:id="rId5"/>
              </a:rPr>
              <a:t>https://ecrcentral.org/fundings</a:t>
            </a:r>
            <a:r>
              <a:rPr lang="en-GB" sz="2000" dirty="0"/>
              <a:t> </a:t>
            </a:r>
          </a:p>
          <a:p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3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2645</TotalTime>
  <Words>370</Words>
  <Application>Microsoft Macintosh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DEXTER Kyle</dc:creator>
  <cp:lastModifiedBy>DEXTER Kyle</cp:lastModifiedBy>
  <cp:revision>16</cp:revision>
  <dcterms:created xsi:type="dcterms:W3CDTF">2021-06-09T13:41:39Z</dcterms:created>
  <dcterms:modified xsi:type="dcterms:W3CDTF">2022-05-12T08:40:23Z</dcterms:modified>
</cp:coreProperties>
</file>